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359" r:id="rId2"/>
    <p:sldId id="362" r:id="rId3"/>
    <p:sldId id="360" r:id="rId4"/>
    <p:sldId id="258" r:id="rId5"/>
    <p:sldId id="370" r:id="rId6"/>
    <p:sldId id="368" r:id="rId7"/>
    <p:sldId id="371" r:id="rId8"/>
    <p:sldId id="372" r:id="rId9"/>
    <p:sldId id="351" r:id="rId10"/>
    <p:sldId id="363" r:id="rId11"/>
    <p:sldId id="339" r:id="rId12"/>
    <p:sldId id="340" r:id="rId13"/>
    <p:sldId id="341" r:id="rId14"/>
    <p:sldId id="342" r:id="rId15"/>
    <p:sldId id="343" r:id="rId16"/>
    <p:sldId id="344" r:id="rId17"/>
    <p:sldId id="366" r:id="rId18"/>
    <p:sldId id="367" r:id="rId19"/>
    <p:sldId id="373" r:id="rId20"/>
    <p:sldId id="377" r:id="rId21"/>
    <p:sldId id="379" r:id="rId22"/>
    <p:sldId id="374" r:id="rId23"/>
    <p:sldId id="375" r:id="rId24"/>
    <p:sldId id="376" r:id="rId25"/>
    <p:sldId id="329" r:id="rId26"/>
    <p:sldId id="364" r:id="rId27"/>
    <p:sldId id="365" r:id="rId28"/>
    <p:sldId id="361" r:id="rId29"/>
    <p:sldId id="37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7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p:restoredTop sz="94684"/>
  </p:normalViewPr>
  <p:slideViewPr>
    <p:cSldViewPr snapToGrid="0">
      <p:cViewPr varScale="1">
        <p:scale>
          <a:sx n="105" d="100"/>
          <a:sy n="105" d="100"/>
        </p:scale>
        <p:origin x="2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5FBED-6A5D-4529-A076-CEC4AE558792}"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966942E6-99DF-4F36-B785-EB5026E50218}">
      <dgm:prSet/>
      <dgm:spPr/>
      <dgm:t>
        <a:bodyPr/>
        <a:lstStyle/>
        <a:p>
          <a:r>
            <a:rPr lang="fr-FR" b="1" dirty="0"/>
            <a:t>Biais de pouvoir / d’autorité</a:t>
          </a:r>
          <a:br>
            <a:rPr lang="fr-FR" dirty="0"/>
          </a:br>
          <a:r>
            <a:rPr lang="fr-FR" dirty="0"/>
            <a:t>➤ L’autre dit oui parce qu’il/elle se sent en position d’infériorité (âge, statut, dépendance, handicap, etc.).</a:t>
          </a:r>
          <a:endParaRPr lang="en-US" dirty="0"/>
        </a:p>
      </dgm:t>
    </dgm:pt>
    <dgm:pt modelId="{12281D75-EF73-4918-AA95-3403960B3E6F}" type="parTrans" cxnId="{CF3F072C-E512-4891-9748-1A094CDA4B25}">
      <dgm:prSet/>
      <dgm:spPr/>
      <dgm:t>
        <a:bodyPr/>
        <a:lstStyle/>
        <a:p>
          <a:endParaRPr lang="en-US"/>
        </a:p>
      </dgm:t>
    </dgm:pt>
    <dgm:pt modelId="{0FE9289E-B6BE-4F84-9B46-130DDE385C5D}" type="sibTrans" cxnId="{CF3F072C-E512-4891-9748-1A094CDA4B25}">
      <dgm:prSet/>
      <dgm:spPr/>
      <dgm:t>
        <a:bodyPr/>
        <a:lstStyle/>
        <a:p>
          <a:endParaRPr lang="en-US"/>
        </a:p>
      </dgm:t>
    </dgm:pt>
    <dgm:pt modelId="{5834DE85-9C9B-4401-BA76-792F48433304}">
      <dgm:prSet/>
      <dgm:spPr/>
      <dgm:t>
        <a:bodyPr/>
        <a:lstStyle/>
        <a:p>
          <a:r>
            <a:rPr lang="fr-FR" b="1" dirty="0"/>
            <a:t>Biais de conformité sociale</a:t>
          </a:r>
          <a:br>
            <a:rPr lang="fr-FR" dirty="0"/>
          </a:br>
          <a:r>
            <a:rPr lang="fr-FR" dirty="0"/>
            <a:t>➤ Dire oui pour ne pas déplaire, pour "faire comme les autres", par pression du groupe, ou besoin d’appartenance.</a:t>
          </a:r>
          <a:endParaRPr lang="en-US" dirty="0"/>
        </a:p>
      </dgm:t>
    </dgm:pt>
    <dgm:pt modelId="{14D5C4D3-B3DC-4061-8F8D-6DE15A8EE45D}" type="parTrans" cxnId="{55C0EED3-2AD7-4121-ADE9-B91A74F45FC6}">
      <dgm:prSet/>
      <dgm:spPr/>
      <dgm:t>
        <a:bodyPr/>
        <a:lstStyle/>
        <a:p>
          <a:endParaRPr lang="en-US"/>
        </a:p>
      </dgm:t>
    </dgm:pt>
    <dgm:pt modelId="{ED3EE46F-4E7A-4993-8149-9DBE490F7EA7}" type="sibTrans" cxnId="{55C0EED3-2AD7-4121-ADE9-B91A74F45FC6}">
      <dgm:prSet/>
      <dgm:spPr/>
      <dgm:t>
        <a:bodyPr/>
        <a:lstStyle/>
        <a:p>
          <a:endParaRPr lang="en-US"/>
        </a:p>
      </dgm:t>
    </dgm:pt>
    <dgm:pt modelId="{4765D923-B7AB-44D6-8965-BD471F91B0BC}">
      <dgm:prSet/>
      <dgm:spPr/>
      <dgm:t>
        <a:bodyPr/>
        <a:lstStyle/>
        <a:p>
          <a:r>
            <a:rPr lang="fr-FR" b="1" dirty="0"/>
            <a:t>Consentement sous contrainte émotionnelle</a:t>
          </a:r>
          <a:br>
            <a:rPr lang="fr-FR" dirty="0"/>
          </a:br>
          <a:r>
            <a:rPr lang="fr-FR" dirty="0"/>
            <a:t>➤ Culpabilité, peur de perdre l’autre, peur d’être </a:t>
          </a:r>
          <a:r>
            <a:rPr lang="fr-FR" dirty="0" err="1"/>
            <a:t>rejeté·e</a:t>
          </a:r>
          <a:r>
            <a:rPr lang="fr-FR" dirty="0"/>
            <a:t>, peur du conflit.</a:t>
          </a:r>
          <a:endParaRPr lang="en-US" dirty="0"/>
        </a:p>
      </dgm:t>
    </dgm:pt>
    <dgm:pt modelId="{A731728B-BC15-4F7F-9C4D-9F9255D15A41}" type="parTrans" cxnId="{6B65E439-DC3F-4D69-B6FD-DF78C63D5E96}">
      <dgm:prSet/>
      <dgm:spPr/>
      <dgm:t>
        <a:bodyPr/>
        <a:lstStyle/>
        <a:p>
          <a:endParaRPr lang="en-US"/>
        </a:p>
      </dgm:t>
    </dgm:pt>
    <dgm:pt modelId="{EF120AE3-A3D7-4ED6-8BF5-E7B747C28E00}" type="sibTrans" cxnId="{6B65E439-DC3F-4D69-B6FD-DF78C63D5E96}">
      <dgm:prSet/>
      <dgm:spPr/>
      <dgm:t>
        <a:bodyPr/>
        <a:lstStyle/>
        <a:p>
          <a:endParaRPr lang="en-US"/>
        </a:p>
      </dgm:t>
    </dgm:pt>
    <dgm:pt modelId="{9928340C-271C-4B98-A63C-B02FF9773627}">
      <dgm:prSet/>
      <dgm:spPr/>
      <dgm:t>
        <a:bodyPr/>
        <a:lstStyle/>
        <a:p>
          <a:r>
            <a:rPr lang="fr-FR" b="1" dirty="0"/>
            <a:t>Biais de gratitude ou de dette</a:t>
          </a:r>
          <a:br>
            <a:rPr lang="fr-FR" dirty="0"/>
          </a:br>
          <a:r>
            <a:rPr lang="fr-FR" dirty="0"/>
            <a:t>➤ "Je lui dois bien ça", "il/elle a été </a:t>
          </a:r>
          <a:r>
            <a:rPr lang="fr-FR" dirty="0" err="1"/>
            <a:t>gentil·le</a:t>
          </a:r>
          <a:r>
            <a:rPr lang="fr-FR" dirty="0"/>
            <a:t> avec moi", sentiment d’obligation.</a:t>
          </a:r>
          <a:endParaRPr lang="en-US" dirty="0"/>
        </a:p>
      </dgm:t>
    </dgm:pt>
    <dgm:pt modelId="{7C0A1ECA-6397-4C6C-AE2E-AC79A4336E4C}" type="parTrans" cxnId="{E3277684-AF6E-4027-BB2E-0EB72FBB4CAA}">
      <dgm:prSet/>
      <dgm:spPr/>
      <dgm:t>
        <a:bodyPr/>
        <a:lstStyle/>
        <a:p>
          <a:endParaRPr lang="en-US"/>
        </a:p>
      </dgm:t>
    </dgm:pt>
    <dgm:pt modelId="{A3D24B2E-C0ED-4DEA-9123-BC17B753C9DC}" type="sibTrans" cxnId="{E3277684-AF6E-4027-BB2E-0EB72FBB4CAA}">
      <dgm:prSet/>
      <dgm:spPr/>
      <dgm:t>
        <a:bodyPr/>
        <a:lstStyle/>
        <a:p>
          <a:endParaRPr lang="en-US"/>
        </a:p>
      </dgm:t>
    </dgm:pt>
    <dgm:pt modelId="{379B4E43-6B8E-434C-A1BB-B8E5031112DB}">
      <dgm:prSet/>
      <dgm:spPr/>
      <dgm:t>
        <a:bodyPr/>
        <a:lstStyle/>
        <a:p>
          <a:r>
            <a:rPr lang="fr-FR" b="1"/>
            <a:t>Consentement flou ou automatique</a:t>
          </a:r>
          <a:br>
            <a:rPr lang="fr-FR"/>
          </a:br>
          <a:r>
            <a:rPr lang="fr-FR"/>
            <a:t>➤ "Je n’ai pas vraiment dit non", "je ne savais pas comment refuser" : absence de refus ≠ accord clair.</a:t>
          </a:r>
          <a:endParaRPr lang="en-US"/>
        </a:p>
      </dgm:t>
    </dgm:pt>
    <dgm:pt modelId="{2B64F6D4-4FFA-4EA9-A9D2-C202C42F9028}" type="parTrans" cxnId="{DBC63383-DB80-413D-9111-6632E28E5FB5}">
      <dgm:prSet/>
      <dgm:spPr/>
      <dgm:t>
        <a:bodyPr/>
        <a:lstStyle/>
        <a:p>
          <a:endParaRPr lang="en-US"/>
        </a:p>
      </dgm:t>
    </dgm:pt>
    <dgm:pt modelId="{7F3C44CA-221D-4F5E-AD30-46CAB61BBA1C}" type="sibTrans" cxnId="{DBC63383-DB80-413D-9111-6632E28E5FB5}">
      <dgm:prSet/>
      <dgm:spPr/>
      <dgm:t>
        <a:bodyPr/>
        <a:lstStyle/>
        <a:p>
          <a:endParaRPr lang="en-US"/>
        </a:p>
      </dgm:t>
    </dgm:pt>
    <dgm:pt modelId="{146AB162-39B0-4F6E-AAFB-68C100646907}">
      <dgm:prSet/>
      <dgm:spPr/>
      <dgm:t>
        <a:bodyPr/>
        <a:lstStyle/>
        <a:p>
          <a:r>
            <a:rPr lang="fr-FR" b="1"/>
            <a:t>Biais lié à l’état physique ou mental</a:t>
          </a:r>
          <a:br>
            <a:rPr lang="fr-FR"/>
          </a:br>
          <a:r>
            <a:rPr lang="fr-FR"/>
            <a:t>➤ Consentement donné sous l’effet de la fatigue, du stress, de la maladie, de substances (alcool, médicaments, drogues).</a:t>
          </a:r>
          <a:endParaRPr lang="en-US"/>
        </a:p>
      </dgm:t>
    </dgm:pt>
    <dgm:pt modelId="{58D402CA-5551-46B2-8E0B-E4F80002C1EC}" type="parTrans" cxnId="{4A0A6D66-BD08-4297-93F8-9584E052F26B}">
      <dgm:prSet/>
      <dgm:spPr/>
      <dgm:t>
        <a:bodyPr/>
        <a:lstStyle/>
        <a:p>
          <a:endParaRPr lang="en-US"/>
        </a:p>
      </dgm:t>
    </dgm:pt>
    <dgm:pt modelId="{89EB79E7-7C7F-4DEF-9903-9FCECA74ED5C}" type="sibTrans" cxnId="{4A0A6D66-BD08-4297-93F8-9584E052F26B}">
      <dgm:prSet/>
      <dgm:spPr/>
      <dgm:t>
        <a:bodyPr/>
        <a:lstStyle/>
        <a:p>
          <a:endParaRPr lang="en-US"/>
        </a:p>
      </dgm:t>
    </dgm:pt>
    <dgm:pt modelId="{9BABCCCA-D5B5-416F-AA0F-C6A157CC1EAD}">
      <dgm:prSet/>
      <dgm:spPr/>
      <dgm:t>
        <a:bodyPr/>
        <a:lstStyle/>
        <a:p>
          <a:r>
            <a:rPr lang="fr-FR" b="1" dirty="0"/>
            <a:t>Biais de normalisation de la violence</a:t>
          </a:r>
          <a:br>
            <a:rPr lang="fr-FR" dirty="0"/>
          </a:br>
          <a:r>
            <a:rPr lang="fr-FR" dirty="0"/>
            <a:t>➤ Dire oui à quelque chose qu’on pense "normal", alors que ça ne l’est pas (ex : dans un couple violent, ou après une éducation coercitive). = banalisation de la violence</a:t>
          </a:r>
          <a:endParaRPr lang="en-US" dirty="0"/>
        </a:p>
      </dgm:t>
    </dgm:pt>
    <dgm:pt modelId="{D6D77356-886F-4595-B127-18D9D5E024F4}" type="parTrans" cxnId="{EFB76738-51B1-4D3C-8F4C-B23829281ABF}">
      <dgm:prSet/>
      <dgm:spPr/>
      <dgm:t>
        <a:bodyPr/>
        <a:lstStyle/>
        <a:p>
          <a:endParaRPr lang="en-US"/>
        </a:p>
      </dgm:t>
    </dgm:pt>
    <dgm:pt modelId="{F9DAB925-636F-4BBD-8F9D-F5BD54DE2F55}" type="sibTrans" cxnId="{EFB76738-51B1-4D3C-8F4C-B23829281ABF}">
      <dgm:prSet/>
      <dgm:spPr/>
      <dgm:t>
        <a:bodyPr/>
        <a:lstStyle/>
        <a:p>
          <a:endParaRPr lang="en-US"/>
        </a:p>
      </dgm:t>
    </dgm:pt>
    <dgm:pt modelId="{4EC6B717-243F-4B62-B7F2-0FAE233FC3D5}">
      <dgm:prSet/>
      <dgm:spPr/>
      <dgm:t>
        <a:bodyPr/>
        <a:lstStyle/>
        <a:p>
          <a:r>
            <a:rPr lang="fr-FR" b="1"/>
            <a:t>Biais de dépendance affective ou matérielle</a:t>
          </a:r>
          <a:br>
            <a:rPr lang="fr-FR"/>
          </a:br>
          <a:r>
            <a:rPr lang="fr-FR"/>
            <a:t>➤ Peur de perdre un toit, un soutien financier, une attention affective rare.</a:t>
          </a:r>
          <a:endParaRPr lang="en-US"/>
        </a:p>
      </dgm:t>
    </dgm:pt>
    <dgm:pt modelId="{28FFC73B-CC26-47C5-B5E8-94BB48940C65}" type="parTrans" cxnId="{6EEBD070-E2F3-4E9B-A729-8CE1C3FC3067}">
      <dgm:prSet/>
      <dgm:spPr/>
      <dgm:t>
        <a:bodyPr/>
        <a:lstStyle/>
        <a:p>
          <a:endParaRPr lang="en-US"/>
        </a:p>
      </dgm:t>
    </dgm:pt>
    <dgm:pt modelId="{927D8DE9-41B4-470D-911D-A5574BEC3775}" type="sibTrans" cxnId="{6EEBD070-E2F3-4E9B-A729-8CE1C3FC3067}">
      <dgm:prSet/>
      <dgm:spPr/>
      <dgm:t>
        <a:bodyPr/>
        <a:lstStyle/>
        <a:p>
          <a:endParaRPr lang="en-US"/>
        </a:p>
      </dgm:t>
    </dgm:pt>
    <dgm:pt modelId="{601E1259-ADCF-E049-9653-21B3714CF667}" type="pres">
      <dgm:prSet presAssocID="{3E05FBED-6A5D-4529-A076-CEC4AE558792}" presName="Name0" presStyleCnt="0">
        <dgm:presLayoutVars>
          <dgm:dir/>
          <dgm:resizeHandles val="exact"/>
        </dgm:presLayoutVars>
      </dgm:prSet>
      <dgm:spPr/>
    </dgm:pt>
    <dgm:pt modelId="{DAFB3F68-5E8A-5D4B-B19B-17CF3398A223}" type="pres">
      <dgm:prSet presAssocID="{966942E6-99DF-4F36-B785-EB5026E50218}" presName="node" presStyleLbl="node1" presStyleIdx="0" presStyleCnt="8">
        <dgm:presLayoutVars>
          <dgm:bulletEnabled val="1"/>
        </dgm:presLayoutVars>
      </dgm:prSet>
      <dgm:spPr/>
    </dgm:pt>
    <dgm:pt modelId="{24D0F483-5D89-BF4F-AC6B-A0A19437EED1}" type="pres">
      <dgm:prSet presAssocID="{0FE9289E-B6BE-4F84-9B46-130DDE385C5D}" presName="sibTrans" presStyleLbl="sibTrans1D1" presStyleIdx="0" presStyleCnt="7"/>
      <dgm:spPr/>
    </dgm:pt>
    <dgm:pt modelId="{91DFB76D-CEF4-7644-874D-B168A1579C53}" type="pres">
      <dgm:prSet presAssocID="{0FE9289E-B6BE-4F84-9B46-130DDE385C5D}" presName="connectorText" presStyleLbl="sibTrans1D1" presStyleIdx="0" presStyleCnt="7"/>
      <dgm:spPr/>
    </dgm:pt>
    <dgm:pt modelId="{52F33F0B-DDCD-1047-918A-B8E39598D963}" type="pres">
      <dgm:prSet presAssocID="{5834DE85-9C9B-4401-BA76-792F48433304}" presName="node" presStyleLbl="node1" presStyleIdx="1" presStyleCnt="8">
        <dgm:presLayoutVars>
          <dgm:bulletEnabled val="1"/>
        </dgm:presLayoutVars>
      </dgm:prSet>
      <dgm:spPr/>
    </dgm:pt>
    <dgm:pt modelId="{0547EE37-30E5-0F4D-819B-141DB35D671A}" type="pres">
      <dgm:prSet presAssocID="{ED3EE46F-4E7A-4993-8149-9DBE490F7EA7}" presName="sibTrans" presStyleLbl="sibTrans1D1" presStyleIdx="1" presStyleCnt="7"/>
      <dgm:spPr/>
    </dgm:pt>
    <dgm:pt modelId="{70D9DB89-19D1-DD46-BF3D-28BCE5DB6933}" type="pres">
      <dgm:prSet presAssocID="{ED3EE46F-4E7A-4993-8149-9DBE490F7EA7}" presName="connectorText" presStyleLbl="sibTrans1D1" presStyleIdx="1" presStyleCnt="7"/>
      <dgm:spPr/>
    </dgm:pt>
    <dgm:pt modelId="{664359A7-80AE-A049-954B-D85945E59829}" type="pres">
      <dgm:prSet presAssocID="{4765D923-B7AB-44D6-8965-BD471F91B0BC}" presName="node" presStyleLbl="node1" presStyleIdx="2" presStyleCnt="8">
        <dgm:presLayoutVars>
          <dgm:bulletEnabled val="1"/>
        </dgm:presLayoutVars>
      </dgm:prSet>
      <dgm:spPr/>
    </dgm:pt>
    <dgm:pt modelId="{74591371-52AC-704E-8036-37B3002A0FA2}" type="pres">
      <dgm:prSet presAssocID="{EF120AE3-A3D7-4ED6-8BF5-E7B747C28E00}" presName="sibTrans" presStyleLbl="sibTrans1D1" presStyleIdx="2" presStyleCnt="7"/>
      <dgm:spPr/>
    </dgm:pt>
    <dgm:pt modelId="{781806A9-9535-0748-BB21-5F45013A28DD}" type="pres">
      <dgm:prSet presAssocID="{EF120AE3-A3D7-4ED6-8BF5-E7B747C28E00}" presName="connectorText" presStyleLbl="sibTrans1D1" presStyleIdx="2" presStyleCnt="7"/>
      <dgm:spPr/>
    </dgm:pt>
    <dgm:pt modelId="{AA92F7CD-E15E-AC40-8AD7-846F7A53EB6A}" type="pres">
      <dgm:prSet presAssocID="{9928340C-271C-4B98-A63C-B02FF9773627}" presName="node" presStyleLbl="node1" presStyleIdx="3" presStyleCnt="8">
        <dgm:presLayoutVars>
          <dgm:bulletEnabled val="1"/>
        </dgm:presLayoutVars>
      </dgm:prSet>
      <dgm:spPr/>
    </dgm:pt>
    <dgm:pt modelId="{BB25A5AA-CA5A-C047-8A34-D0C85752FA3B}" type="pres">
      <dgm:prSet presAssocID="{A3D24B2E-C0ED-4DEA-9123-BC17B753C9DC}" presName="sibTrans" presStyleLbl="sibTrans1D1" presStyleIdx="3" presStyleCnt="7"/>
      <dgm:spPr/>
    </dgm:pt>
    <dgm:pt modelId="{F8B698AB-F377-FB43-BAE1-11BDEA682794}" type="pres">
      <dgm:prSet presAssocID="{A3D24B2E-C0ED-4DEA-9123-BC17B753C9DC}" presName="connectorText" presStyleLbl="sibTrans1D1" presStyleIdx="3" presStyleCnt="7"/>
      <dgm:spPr/>
    </dgm:pt>
    <dgm:pt modelId="{9161ADAD-D6FB-2F4E-86E5-4D880B60E56B}" type="pres">
      <dgm:prSet presAssocID="{379B4E43-6B8E-434C-A1BB-B8E5031112DB}" presName="node" presStyleLbl="node1" presStyleIdx="4" presStyleCnt="8">
        <dgm:presLayoutVars>
          <dgm:bulletEnabled val="1"/>
        </dgm:presLayoutVars>
      </dgm:prSet>
      <dgm:spPr/>
    </dgm:pt>
    <dgm:pt modelId="{AA3B31D6-B508-144A-8B94-15AF1960EF59}" type="pres">
      <dgm:prSet presAssocID="{7F3C44CA-221D-4F5E-AD30-46CAB61BBA1C}" presName="sibTrans" presStyleLbl="sibTrans1D1" presStyleIdx="4" presStyleCnt="7"/>
      <dgm:spPr/>
    </dgm:pt>
    <dgm:pt modelId="{2351A0F5-5A89-454D-8A16-41BC8E2DA533}" type="pres">
      <dgm:prSet presAssocID="{7F3C44CA-221D-4F5E-AD30-46CAB61BBA1C}" presName="connectorText" presStyleLbl="sibTrans1D1" presStyleIdx="4" presStyleCnt="7"/>
      <dgm:spPr/>
    </dgm:pt>
    <dgm:pt modelId="{CEBEF59C-6B74-A844-B5EF-C0F8F6219F54}" type="pres">
      <dgm:prSet presAssocID="{146AB162-39B0-4F6E-AAFB-68C100646907}" presName="node" presStyleLbl="node1" presStyleIdx="5" presStyleCnt="8">
        <dgm:presLayoutVars>
          <dgm:bulletEnabled val="1"/>
        </dgm:presLayoutVars>
      </dgm:prSet>
      <dgm:spPr/>
    </dgm:pt>
    <dgm:pt modelId="{F2B061B3-8C97-ED43-8E54-5E9EF91E1185}" type="pres">
      <dgm:prSet presAssocID="{89EB79E7-7C7F-4DEF-9903-9FCECA74ED5C}" presName="sibTrans" presStyleLbl="sibTrans1D1" presStyleIdx="5" presStyleCnt="7"/>
      <dgm:spPr/>
    </dgm:pt>
    <dgm:pt modelId="{AF437F9E-5C88-5347-9332-194E011CCED5}" type="pres">
      <dgm:prSet presAssocID="{89EB79E7-7C7F-4DEF-9903-9FCECA74ED5C}" presName="connectorText" presStyleLbl="sibTrans1D1" presStyleIdx="5" presStyleCnt="7"/>
      <dgm:spPr/>
    </dgm:pt>
    <dgm:pt modelId="{25CFFCD4-6335-5E49-9A1B-823A1F9A587C}" type="pres">
      <dgm:prSet presAssocID="{9BABCCCA-D5B5-416F-AA0F-C6A157CC1EAD}" presName="node" presStyleLbl="node1" presStyleIdx="6" presStyleCnt="8">
        <dgm:presLayoutVars>
          <dgm:bulletEnabled val="1"/>
        </dgm:presLayoutVars>
      </dgm:prSet>
      <dgm:spPr/>
    </dgm:pt>
    <dgm:pt modelId="{B8599FF3-1273-A041-BD53-28330C01D95B}" type="pres">
      <dgm:prSet presAssocID="{F9DAB925-636F-4BBD-8F9D-F5BD54DE2F55}" presName="sibTrans" presStyleLbl="sibTrans1D1" presStyleIdx="6" presStyleCnt="7"/>
      <dgm:spPr/>
    </dgm:pt>
    <dgm:pt modelId="{36A95CB3-D220-C246-8639-18B294082F91}" type="pres">
      <dgm:prSet presAssocID="{F9DAB925-636F-4BBD-8F9D-F5BD54DE2F55}" presName="connectorText" presStyleLbl="sibTrans1D1" presStyleIdx="6" presStyleCnt="7"/>
      <dgm:spPr/>
    </dgm:pt>
    <dgm:pt modelId="{E5792D7D-FD56-4848-A936-AC5F05ACA68B}" type="pres">
      <dgm:prSet presAssocID="{4EC6B717-243F-4B62-B7F2-0FAE233FC3D5}" presName="node" presStyleLbl="node1" presStyleIdx="7" presStyleCnt="8">
        <dgm:presLayoutVars>
          <dgm:bulletEnabled val="1"/>
        </dgm:presLayoutVars>
      </dgm:prSet>
      <dgm:spPr/>
    </dgm:pt>
  </dgm:ptLst>
  <dgm:cxnLst>
    <dgm:cxn modelId="{F449770D-781E-1343-BAAD-98271A7B1721}" type="presOf" srcId="{146AB162-39B0-4F6E-AAFB-68C100646907}" destId="{CEBEF59C-6B74-A844-B5EF-C0F8F6219F54}" srcOrd="0" destOrd="0" presId="urn:microsoft.com/office/officeart/2016/7/layout/RepeatingBendingProcessNew"/>
    <dgm:cxn modelId="{1F42811B-B97F-BF41-B17F-391247B650EF}" type="presOf" srcId="{F9DAB925-636F-4BBD-8F9D-F5BD54DE2F55}" destId="{B8599FF3-1273-A041-BD53-28330C01D95B}" srcOrd="0" destOrd="0" presId="urn:microsoft.com/office/officeart/2016/7/layout/RepeatingBendingProcessNew"/>
    <dgm:cxn modelId="{CF3F072C-E512-4891-9748-1A094CDA4B25}" srcId="{3E05FBED-6A5D-4529-A076-CEC4AE558792}" destId="{966942E6-99DF-4F36-B785-EB5026E50218}" srcOrd="0" destOrd="0" parTransId="{12281D75-EF73-4918-AA95-3403960B3E6F}" sibTransId="{0FE9289E-B6BE-4F84-9B46-130DDE385C5D}"/>
    <dgm:cxn modelId="{4248A334-96B9-BC40-AA90-55882FDF690C}" type="presOf" srcId="{89EB79E7-7C7F-4DEF-9903-9FCECA74ED5C}" destId="{AF437F9E-5C88-5347-9332-194E011CCED5}" srcOrd="1" destOrd="0" presId="urn:microsoft.com/office/officeart/2016/7/layout/RepeatingBendingProcessNew"/>
    <dgm:cxn modelId="{EFB76738-51B1-4D3C-8F4C-B23829281ABF}" srcId="{3E05FBED-6A5D-4529-A076-CEC4AE558792}" destId="{9BABCCCA-D5B5-416F-AA0F-C6A157CC1EAD}" srcOrd="6" destOrd="0" parTransId="{D6D77356-886F-4595-B127-18D9D5E024F4}" sibTransId="{F9DAB925-636F-4BBD-8F9D-F5BD54DE2F55}"/>
    <dgm:cxn modelId="{6B65E439-DC3F-4D69-B6FD-DF78C63D5E96}" srcId="{3E05FBED-6A5D-4529-A076-CEC4AE558792}" destId="{4765D923-B7AB-44D6-8965-BD471F91B0BC}" srcOrd="2" destOrd="0" parTransId="{A731728B-BC15-4F7F-9C4D-9F9255D15A41}" sibTransId="{EF120AE3-A3D7-4ED6-8BF5-E7B747C28E00}"/>
    <dgm:cxn modelId="{47DCD43E-3FB1-EE47-A258-4EE717C491B0}" type="presOf" srcId="{0FE9289E-B6BE-4F84-9B46-130DDE385C5D}" destId="{24D0F483-5D89-BF4F-AC6B-A0A19437EED1}" srcOrd="0" destOrd="0" presId="urn:microsoft.com/office/officeart/2016/7/layout/RepeatingBendingProcessNew"/>
    <dgm:cxn modelId="{DED66A4D-6CA5-D049-9572-3CBBCB1C7C9E}" type="presOf" srcId="{7F3C44CA-221D-4F5E-AD30-46CAB61BBA1C}" destId="{AA3B31D6-B508-144A-8B94-15AF1960EF59}" srcOrd="0" destOrd="0" presId="urn:microsoft.com/office/officeart/2016/7/layout/RepeatingBendingProcessNew"/>
    <dgm:cxn modelId="{7E437A50-F289-804A-97A6-4658C78D4015}" type="presOf" srcId="{4765D923-B7AB-44D6-8965-BD471F91B0BC}" destId="{664359A7-80AE-A049-954B-D85945E59829}" srcOrd="0" destOrd="0" presId="urn:microsoft.com/office/officeart/2016/7/layout/RepeatingBendingProcessNew"/>
    <dgm:cxn modelId="{D8B9275E-EC73-C243-A5DA-9F087A8BF29B}" type="presOf" srcId="{A3D24B2E-C0ED-4DEA-9123-BC17B753C9DC}" destId="{BB25A5AA-CA5A-C047-8A34-D0C85752FA3B}" srcOrd="0" destOrd="0" presId="urn:microsoft.com/office/officeart/2016/7/layout/RepeatingBendingProcessNew"/>
    <dgm:cxn modelId="{8F077A65-2F59-3E47-9752-1965E56B833B}" type="presOf" srcId="{F9DAB925-636F-4BBD-8F9D-F5BD54DE2F55}" destId="{36A95CB3-D220-C246-8639-18B294082F91}" srcOrd="1" destOrd="0" presId="urn:microsoft.com/office/officeart/2016/7/layout/RepeatingBendingProcessNew"/>
    <dgm:cxn modelId="{4A0A6D66-BD08-4297-93F8-9584E052F26B}" srcId="{3E05FBED-6A5D-4529-A076-CEC4AE558792}" destId="{146AB162-39B0-4F6E-AAFB-68C100646907}" srcOrd="5" destOrd="0" parTransId="{58D402CA-5551-46B2-8E0B-E4F80002C1EC}" sibTransId="{89EB79E7-7C7F-4DEF-9903-9FCECA74ED5C}"/>
    <dgm:cxn modelId="{1242436D-A8AD-6842-B897-36882648419A}" type="presOf" srcId="{9BABCCCA-D5B5-416F-AA0F-C6A157CC1EAD}" destId="{25CFFCD4-6335-5E49-9A1B-823A1F9A587C}" srcOrd="0" destOrd="0" presId="urn:microsoft.com/office/officeart/2016/7/layout/RepeatingBendingProcessNew"/>
    <dgm:cxn modelId="{6EEBD070-E2F3-4E9B-A729-8CE1C3FC3067}" srcId="{3E05FBED-6A5D-4529-A076-CEC4AE558792}" destId="{4EC6B717-243F-4B62-B7F2-0FAE233FC3D5}" srcOrd="7" destOrd="0" parTransId="{28FFC73B-CC26-47C5-B5E8-94BB48940C65}" sibTransId="{927D8DE9-41B4-470D-911D-A5574BEC3775}"/>
    <dgm:cxn modelId="{3EA8CB78-1B56-064B-86A6-77CC095848D4}" type="presOf" srcId="{966942E6-99DF-4F36-B785-EB5026E50218}" destId="{DAFB3F68-5E8A-5D4B-B19B-17CF3398A223}" srcOrd="0" destOrd="0" presId="urn:microsoft.com/office/officeart/2016/7/layout/RepeatingBendingProcessNew"/>
    <dgm:cxn modelId="{E9FD087E-A489-4540-BB75-3228DCA777E4}" type="presOf" srcId="{EF120AE3-A3D7-4ED6-8BF5-E7B747C28E00}" destId="{781806A9-9535-0748-BB21-5F45013A28DD}" srcOrd="1" destOrd="0" presId="urn:microsoft.com/office/officeart/2016/7/layout/RepeatingBendingProcessNew"/>
    <dgm:cxn modelId="{DBC63383-DB80-413D-9111-6632E28E5FB5}" srcId="{3E05FBED-6A5D-4529-A076-CEC4AE558792}" destId="{379B4E43-6B8E-434C-A1BB-B8E5031112DB}" srcOrd="4" destOrd="0" parTransId="{2B64F6D4-4FFA-4EA9-A9D2-C202C42F9028}" sibTransId="{7F3C44CA-221D-4F5E-AD30-46CAB61BBA1C}"/>
    <dgm:cxn modelId="{91897D83-5FFB-834D-A79E-4407E544B856}" type="presOf" srcId="{89EB79E7-7C7F-4DEF-9903-9FCECA74ED5C}" destId="{F2B061B3-8C97-ED43-8E54-5E9EF91E1185}" srcOrd="0" destOrd="0" presId="urn:microsoft.com/office/officeart/2016/7/layout/RepeatingBendingProcessNew"/>
    <dgm:cxn modelId="{E3277684-AF6E-4027-BB2E-0EB72FBB4CAA}" srcId="{3E05FBED-6A5D-4529-A076-CEC4AE558792}" destId="{9928340C-271C-4B98-A63C-B02FF9773627}" srcOrd="3" destOrd="0" parTransId="{7C0A1ECA-6397-4C6C-AE2E-AC79A4336E4C}" sibTransId="{A3D24B2E-C0ED-4DEA-9123-BC17B753C9DC}"/>
    <dgm:cxn modelId="{1F3FEF99-9937-F842-A362-147BDCCD8D72}" type="presOf" srcId="{3E05FBED-6A5D-4529-A076-CEC4AE558792}" destId="{601E1259-ADCF-E049-9653-21B3714CF667}" srcOrd="0" destOrd="0" presId="urn:microsoft.com/office/officeart/2016/7/layout/RepeatingBendingProcessNew"/>
    <dgm:cxn modelId="{1DEAAE9E-1EA6-5944-A001-9FF9E3A84364}" type="presOf" srcId="{ED3EE46F-4E7A-4993-8149-9DBE490F7EA7}" destId="{70D9DB89-19D1-DD46-BF3D-28BCE5DB6933}" srcOrd="1" destOrd="0" presId="urn:microsoft.com/office/officeart/2016/7/layout/RepeatingBendingProcessNew"/>
    <dgm:cxn modelId="{D57BD9A6-64E2-9746-837D-6C8B37134B46}" type="presOf" srcId="{379B4E43-6B8E-434C-A1BB-B8E5031112DB}" destId="{9161ADAD-D6FB-2F4E-86E5-4D880B60E56B}" srcOrd="0" destOrd="0" presId="urn:microsoft.com/office/officeart/2016/7/layout/RepeatingBendingProcessNew"/>
    <dgm:cxn modelId="{FFC816AB-2505-4544-BFC6-68E2A081AD6E}" type="presOf" srcId="{5834DE85-9C9B-4401-BA76-792F48433304}" destId="{52F33F0B-DDCD-1047-918A-B8E39598D963}" srcOrd="0" destOrd="0" presId="urn:microsoft.com/office/officeart/2016/7/layout/RepeatingBendingProcessNew"/>
    <dgm:cxn modelId="{D98921CD-C195-6542-A4E3-233FC6346C0B}" type="presOf" srcId="{A3D24B2E-C0ED-4DEA-9123-BC17B753C9DC}" destId="{F8B698AB-F377-FB43-BAE1-11BDEA682794}" srcOrd="1" destOrd="0" presId="urn:microsoft.com/office/officeart/2016/7/layout/RepeatingBendingProcessNew"/>
    <dgm:cxn modelId="{3AE97FCD-CFE7-BE42-ADA4-2452C3767BFA}" type="presOf" srcId="{0FE9289E-B6BE-4F84-9B46-130DDE385C5D}" destId="{91DFB76D-CEF4-7644-874D-B168A1579C53}" srcOrd="1" destOrd="0" presId="urn:microsoft.com/office/officeart/2016/7/layout/RepeatingBendingProcessNew"/>
    <dgm:cxn modelId="{B4B72AD0-7AC9-B34D-8DEA-E7DD176B02FA}" type="presOf" srcId="{9928340C-271C-4B98-A63C-B02FF9773627}" destId="{AA92F7CD-E15E-AC40-8AD7-846F7A53EB6A}" srcOrd="0" destOrd="0" presId="urn:microsoft.com/office/officeart/2016/7/layout/RepeatingBendingProcessNew"/>
    <dgm:cxn modelId="{55C0EED3-2AD7-4121-ADE9-B91A74F45FC6}" srcId="{3E05FBED-6A5D-4529-A076-CEC4AE558792}" destId="{5834DE85-9C9B-4401-BA76-792F48433304}" srcOrd="1" destOrd="0" parTransId="{14D5C4D3-B3DC-4061-8F8D-6DE15A8EE45D}" sibTransId="{ED3EE46F-4E7A-4993-8149-9DBE490F7EA7}"/>
    <dgm:cxn modelId="{FE21C2E3-7F37-5A4F-AE79-5D086660BFE1}" type="presOf" srcId="{4EC6B717-243F-4B62-B7F2-0FAE233FC3D5}" destId="{E5792D7D-FD56-4848-A936-AC5F05ACA68B}" srcOrd="0" destOrd="0" presId="urn:microsoft.com/office/officeart/2016/7/layout/RepeatingBendingProcessNew"/>
    <dgm:cxn modelId="{DB0D73E7-0383-E447-9242-F97E3311A5E4}" type="presOf" srcId="{EF120AE3-A3D7-4ED6-8BF5-E7B747C28E00}" destId="{74591371-52AC-704E-8036-37B3002A0FA2}" srcOrd="0" destOrd="0" presId="urn:microsoft.com/office/officeart/2016/7/layout/RepeatingBendingProcessNew"/>
    <dgm:cxn modelId="{E29E76F1-57AA-4145-87E3-864C01111390}" type="presOf" srcId="{ED3EE46F-4E7A-4993-8149-9DBE490F7EA7}" destId="{0547EE37-30E5-0F4D-819B-141DB35D671A}" srcOrd="0" destOrd="0" presId="urn:microsoft.com/office/officeart/2016/7/layout/RepeatingBendingProcessNew"/>
    <dgm:cxn modelId="{C41BCBF8-AB4D-B940-8151-3418625F4EFA}" type="presOf" srcId="{7F3C44CA-221D-4F5E-AD30-46CAB61BBA1C}" destId="{2351A0F5-5A89-454D-8A16-41BC8E2DA533}" srcOrd="1" destOrd="0" presId="urn:microsoft.com/office/officeart/2016/7/layout/RepeatingBendingProcessNew"/>
    <dgm:cxn modelId="{92FEE2B9-9BA2-A94A-B9EC-AB22442FEEBF}" type="presParOf" srcId="{601E1259-ADCF-E049-9653-21B3714CF667}" destId="{DAFB3F68-5E8A-5D4B-B19B-17CF3398A223}" srcOrd="0" destOrd="0" presId="urn:microsoft.com/office/officeart/2016/7/layout/RepeatingBendingProcessNew"/>
    <dgm:cxn modelId="{DB6DDA62-43CA-7D4C-94BC-C31A806CC4B4}" type="presParOf" srcId="{601E1259-ADCF-E049-9653-21B3714CF667}" destId="{24D0F483-5D89-BF4F-AC6B-A0A19437EED1}" srcOrd="1" destOrd="0" presId="urn:microsoft.com/office/officeart/2016/7/layout/RepeatingBendingProcessNew"/>
    <dgm:cxn modelId="{F19A404B-3E18-894C-BD5B-F24A53AA40A8}" type="presParOf" srcId="{24D0F483-5D89-BF4F-AC6B-A0A19437EED1}" destId="{91DFB76D-CEF4-7644-874D-B168A1579C53}" srcOrd="0" destOrd="0" presId="urn:microsoft.com/office/officeart/2016/7/layout/RepeatingBendingProcessNew"/>
    <dgm:cxn modelId="{28DFF95C-0C11-7D4A-A709-B4D029AD2B00}" type="presParOf" srcId="{601E1259-ADCF-E049-9653-21B3714CF667}" destId="{52F33F0B-DDCD-1047-918A-B8E39598D963}" srcOrd="2" destOrd="0" presId="urn:microsoft.com/office/officeart/2016/7/layout/RepeatingBendingProcessNew"/>
    <dgm:cxn modelId="{1457771B-6EAF-A84C-8570-A251002EF458}" type="presParOf" srcId="{601E1259-ADCF-E049-9653-21B3714CF667}" destId="{0547EE37-30E5-0F4D-819B-141DB35D671A}" srcOrd="3" destOrd="0" presId="urn:microsoft.com/office/officeart/2016/7/layout/RepeatingBendingProcessNew"/>
    <dgm:cxn modelId="{FEF0C44A-8DFE-9E44-AFFA-7B94EE134610}" type="presParOf" srcId="{0547EE37-30E5-0F4D-819B-141DB35D671A}" destId="{70D9DB89-19D1-DD46-BF3D-28BCE5DB6933}" srcOrd="0" destOrd="0" presId="urn:microsoft.com/office/officeart/2016/7/layout/RepeatingBendingProcessNew"/>
    <dgm:cxn modelId="{31F4500F-1A4E-1048-8B5F-2DE38FD587EF}" type="presParOf" srcId="{601E1259-ADCF-E049-9653-21B3714CF667}" destId="{664359A7-80AE-A049-954B-D85945E59829}" srcOrd="4" destOrd="0" presId="urn:microsoft.com/office/officeart/2016/7/layout/RepeatingBendingProcessNew"/>
    <dgm:cxn modelId="{88E1C075-85C4-D244-9795-6FC50C8A76C0}" type="presParOf" srcId="{601E1259-ADCF-E049-9653-21B3714CF667}" destId="{74591371-52AC-704E-8036-37B3002A0FA2}" srcOrd="5" destOrd="0" presId="urn:microsoft.com/office/officeart/2016/7/layout/RepeatingBendingProcessNew"/>
    <dgm:cxn modelId="{4877E17E-1AC0-8643-BBA8-6F022F181F42}" type="presParOf" srcId="{74591371-52AC-704E-8036-37B3002A0FA2}" destId="{781806A9-9535-0748-BB21-5F45013A28DD}" srcOrd="0" destOrd="0" presId="urn:microsoft.com/office/officeart/2016/7/layout/RepeatingBendingProcessNew"/>
    <dgm:cxn modelId="{DCA98333-FF30-0540-A30E-10347C0C2EC3}" type="presParOf" srcId="{601E1259-ADCF-E049-9653-21B3714CF667}" destId="{AA92F7CD-E15E-AC40-8AD7-846F7A53EB6A}" srcOrd="6" destOrd="0" presId="urn:microsoft.com/office/officeart/2016/7/layout/RepeatingBendingProcessNew"/>
    <dgm:cxn modelId="{8F7C5A88-710E-DC48-ABF6-8895C825DB0D}" type="presParOf" srcId="{601E1259-ADCF-E049-9653-21B3714CF667}" destId="{BB25A5AA-CA5A-C047-8A34-D0C85752FA3B}" srcOrd="7" destOrd="0" presId="urn:microsoft.com/office/officeart/2016/7/layout/RepeatingBendingProcessNew"/>
    <dgm:cxn modelId="{2AA113B1-5FD1-2D42-91D5-0648F1E76E8E}" type="presParOf" srcId="{BB25A5AA-CA5A-C047-8A34-D0C85752FA3B}" destId="{F8B698AB-F377-FB43-BAE1-11BDEA682794}" srcOrd="0" destOrd="0" presId="urn:microsoft.com/office/officeart/2016/7/layout/RepeatingBendingProcessNew"/>
    <dgm:cxn modelId="{3C2A0A5B-5C7B-C04F-9905-6F0CF35A904B}" type="presParOf" srcId="{601E1259-ADCF-E049-9653-21B3714CF667}" destId="{9161ADAD-D6FB-2F4E-86E5-4D880B60E56B}" srcOrd="8" destOrd="0" presId="urn:microsoft.com/office/officeart/2016/7/layout/RepeatingBendingProcessNew"/>
    <dgm:cxn modelId="{211025DB-928F-AC44-A07B-31061D1474D1}" type="presParOf" srcId="{601E1259-ADCF-E049-9653-21B3714CF667}" destId="{AA3B31D6-B508-144A-8B94-15AF1960EF59}" srcOrd="9" destOrd="0" presId="urn:microsoft.com/office/officeart/2016/7/layout/RepeatingBendingProcessNew"/>
    <dgm:cxn modelId="{8A7DA8F3-65BF-D642-AD97-C0189767C063}" type="presParOf" srcId="{AA3B31D6-B508-144A-8B94-15AF1960EF59}" destId="{2351A0F5-5A89-454D-8A16-41BC8E2DA533}" srcOrd="0" destOrd="0" presId="urn:microsoft.com/office/officeart/2016/7/layout/RepeatingBendingProcessNew"/>
    <dgm:cxn modelId="{C4FE79DE-B569-0A46-9AB5-2CECF719D01B}" type="presParOf" srcId="{601E1259-ADCF-E049-9653-21B3714CF667}" destId="{CEBEF59C-6B74-A844-B5EF-C0F8F6219F54}" srcOrd="10" destOrd="0" presId="urn:microsoft.com/office/officeart/2016/7/layout/RepeatingBendingProcessNew"/>
    <dgm:cxn modelId="{AF2B4A12-BC30-C14E-88BC-F83AFEBD2C2D}" type="presParOf" srcId="{601E1259-ADCF-E049-9653-21B3714CF667}" destId="{F2B061B3-8C97-ED43-8E54-5E9EF91E1185}" srcOrd="11" destOrd="0" presId="urn:microsoft.com/office/officeart/2016/7/layout/RepeatingBendingProcessNew"/>
    <dgm:cxn modelId="{A99C22C0-61A2-AF41-B880-DFEB2285281F}" type="presParOf" srcId="{F2B061B3-8C97-ED43-8E54-5E9EF91E1185}" destId="{AF437F9E-5C88-5347-9332-194E011CCED5}" srcOrd="0" destOrd="0" presId="urn:microsoft.com/office/officeart/2016/7/layout/RepeatingBendingProcessNew"/>
    <dgm:cxn modelId="{08F2920D-E40A-A142-A3F8-CA8FACBFD79F}" type="presParOf" srcId="{601E1259-ADCF-E049-9653-21B3714CF667}" destId="{25CFFCD4-6335-5E49-9A1B-823A1F9A587C}" srcOrd="12" destOrd="0" presId="urn:microsoft.com/office/officeart/2016/7/layout/RepeatingBendingProcessNew"/>
    <dgm:cxn modelId="{08D3F06F-9B64-494B-80C1-E03687801C14}" type="presParOf" srcId="{601E1259-ADCF-E049-9653-21B3714CF667}" destId="{B8599FF3-1273-A041-BD53-28330C01D95B}" srcOrd="13" destOrd="0" presId="urn:microsoft.com/office/officeart/2016/7/layout/RepeatingBendingProcessNew"/>
    <dgm:cxn modelId="{24264704-ADD1-274F-B490-6035E03AD555}" type="presParOf" srcId="{B8599FF3-1273-A041-BD53-28330C01D95B}" destId="{36A95CB3-D220-C246-8639-18B294082F91}" srcOrd="0" destOrd="0" presId="urn:microsoft.com/office/officeart/2016/7/layout/RepeatingBendingProcessNew"/>
    <dgm:cxn modelId="{DC85C123-D964-1049-82A2-4310D0141500}" type="presParOf" srcId="{601E1259-ADCF-E049-9653-21B3714CF667}" destId="{E5792D7D-FD56-4848-A936-AC5F05ACA68B}"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B642AC-A670-4330-ABD4-D9BE488E9382}"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6CA8898-63DE-4D99-A2B6-BA6B2910B52A}">
      <dgm:prSet/>
      <dgm:spPr/>
      <dgm:t>
        <a:bodyPr/>
        <a:lstStyle/>
        <a:p>
          <a:r>
            <a:rPr lang="fr-FR"/>
            <a:t>📌 </a:t>
          </a:r>
          <a:r>
            <a:rPr lang="fr-FR" b="1"/>
            <a:t>Sur 100 victimes de violences conjugales ayant porté plainte</a:t>
          </a:r>
          <a:r>
            <a:rPr lang="fr-FR"/>
            <a:t> :</a:t>
          </a:r>
          <a:endParaRPr lang="en-US"/>
        </a:p>
      </dgm:t>
    </dgm:pt>
    <dgm:pt modelId="{BD07F378-A870-45A9-912A-AC1CF65C7EA4}" type="parTrans" cxnId="{368A47C5-4CCA-489F-B873-3FC14CE2F4E8}">
      <dgm:prSet/>
      <dgm:spPr/>
      <dgm:t>
        <a:bodyPr/>
        <a:lstStyle/>
        <a:p>
          <a:endParaRPr lang="en-US"/>
        </a:p>
      </dgm:t>
    </dgm:pt>
    <dgm:pt modelId="{E553C6D7-CAE5-4C0E-9B02-A498023D38B8}" type="sibTrans" cxnId="{368A47C5-4CCA-489F-B873-3FC14CE2F4E8}">
      <dgm:prSet/>
      <dgm:spPr/>
      <dgm:t>
        <a:bodyPr/>
        <a:lstStyle/>
        <a:p>
          <a:endParaRPr lang="en-US"/>
        </a:p>
      </dgm:t>
    </dgm:pt>
    <dgm:pt modelId="{93EFCD16-FE1C-4DB4-ADDE-33298BC07742}">
      <dgm:prSet/>
      <dgm:spPr/>
      <dgm:t>
        <a:bodyPr/>
        <a:lstStyle/>
        <a:p>
          <a:r>
            <a:rPr lang="fr-FR"/>
            <a:t>Environ </a:t>
          </a:r>
          <a:r>
            <a:rPr lang="fr-FR" b="1"/>
            <a:t>43</a:t>
          </a:r>
          <a:r>
            <a:rPr lang="fr-FR"/>
            <a:t> voient leur plainte </a:t>
          </a:r>
          <a:r>
            <a:rPr lang="fr-FR" b="1"/>
            <a:t>classée sans suite</a:t>
          </a:r>
          <a:r>
            <a:rPr lang="fr-FR"/>
            <a:t>.</a:t>
          </a:r>
          <a:br>
            <a:rPr lang="fr-FR"/>
          </a:br>
          <a:r>
            <a:rPr lang="fr-FR" i="1"/>
            <a:t>(Faute de preuves, retrait de plainte, faits non caractérisés, etc.)</a:t>
          </a:r>
          <a:endParaRPr lang="en-US"/>
        </a:p>
      </dgm:t>
    </dgm:pt>
    <dgm:pt modelId="{56409FC8-883D-49B2-BAB2-7237074D8171}" type="parTrans" cxnId="{B42A0F6B-B3A6-4118-A4FD-86911AF05A01}">
      <dgm:prSet/>
      <dgm:spPr/>
      <dgm:t>
        <a:bodyPr/>
        <a:lstStyle/>
        <a:p>
          <a:endParaRPr lang="en-US"/>
        </a:p>
      </dgm:t>
    </dgm:pt>
    <dgm:pt modelId="{C1E1A11F-C148-4B5E-AFC4-EDA85A235CFD}" type="sibTrans" cxnId="{B42A0F6B-B3A6-4118-A4FD-86911AF05A01}">
      <dgm:prSet/>
      <dgm:spPr/>
      <dgm:t>
        <a:bodyPr/>
        <a:lstStyle/>
        <a:p>
          <a:endParaRPr lang="en-US"/>
        </a:p>
      </dgm:t>
    </dgm:pt>
    <dgm:pt modelId="{1DE78717-0907-4C85-94C1-7A78A65DBC61}">
      <dgm:prSet/>
      <dgm:spPr/>
      <dgm:t>
        <a:bodyPr/>
        <a:lstStyle/>
        <a:p>
          <a:r>
            <a:rPr lang="fr-FR"/>
            <a:t>Environ </a:t>
          </a:r>
          <a:r>
            <a:rPr lang="fr-FR" b="1"/>
            <a:t>38</a:t>
          </a:r>
          <a:r>
            <a:rPr lang="fr-FR"/>
            <a:t> donnent lieu à des </a:t>
          </a:r>
          <a:r>
            <a:rPr lang="fr-FR" b="1"/>
            <a:t>poursuites judiciaires</a:t>
          </a:r>
          <a:r>
            <a:rPr lang="fr-FR"/>
            <a:t>.</a:t>
          </a:r>
          <a:br>
            <a:rPr lang="fr-FR"/>
          </a:br>
          <a:r>
            <a:rPr lang="fr-FR" i="1"/>
            <a:t>(Avec un jugement ou instruction)</a:t>
          </a:r>
          <a:endParaRPr lang="en-US"/>
        </a:p>
      </dgm:t>
    </dgm:pt>
    <dgm:pt modelId="{CC69B787-91EE-46B3-B998-D340C9F336AD}" type="parTrans" cxnId="{8C42BA6E-A82A-4291-9905-FF61311D714B}">
      <dgm:prSet/>
      <dgm:spPr/>
      <dgm:t>
        <a:bodyPr/>
        <a:lstStyle/>
        <a:p>
          <a:endParaRPr lang="en-US"/>
        </a:p>
      </dgm:t>
    </dgm:pt>
    <dgm:pt modelId="{38002031-C9C1-420F-927C-BCABD698D281}" type="sibTrans" cxnId="{8C42BA6E-A82A-4291-9905-FF61311D714B}">
      <dgm:prSet/>
      <dgm:spPr/>
      <dgm:t>
        <a:bodyPr/>
        <a:lstStyle/>
        <a:p>
          <a:endParaRPr lang="en-US"/>
        </a:p>
      </dgm:t>
    </dgm:pt>
    <dgm:pt modelId="{88F23ACE-CB1D-4FC2-9346-9BB7075EFE96}">
      <dgm:prSet/>
      <dgm:spPr/>
      <dgm:t>
        <a:bodyPr/>
        <a:lstStyle/>
        <a:p>
          <a:r>
            <a:rPr lang="fr-FR"/>
            <a:t>Et environ </a:t>
          </a:r>
          <a:r>
            <a:rPr lang="fr-FR" b="1"/>
            <a:t>18 à 20</a:t>
          </a:r>
          <a:r>
            <a:rPr lang="fr-FR"/>
            <a:t> conduisent à une </a:t>
          </a:r>
          <a:r>
            <a:rPr lang="fr-FR" b="1"/>
            <a:t>condamnation effective</a:t>
          </a:r>
          <a:r>
            <a:rPr lang="fr-FR"/>
            <a:t>.</a:t>
          </a:r>
          <a:br>
            <a:rPr lang="fr-FR"/>
          </a:br>
          <a:r>
            <a:rPr lang="fr-FR" i="1"/>
            <a:t>(Chiffre basé sur les données 2022–2023)</a:t>
          </a:r>
          <a:endParaRPr lang="en-US"/>
        </a:p>
      </dgm:t>
    </dgm:pt>
    <dgm:pt modelId="{5BCED9CC-A5F3-45BE-BEF2-571DE29D3E8F}" type="parTrans" cxnId="{F140CF76-0BB1-4B57-A2A5-9CB35BEE0C18}">
      <dgm:prSet/>
      <dgm:spPr/>
      <dgm:t>
        <a:bodyPr/>
        <a:lstStyle/>
        <a:p>
          <a:endParaRPr lang="en-US"/>
        </a:p>
      </dgm:t>
    </dgm:pt>
    <dgm:pt modelId="{B7274C01-BEA5-41E9-B5BE-32E99DD6CF6D}" type="sibTrans" cxnId="{F140CF76-0BB1-4B57-A2A5-9CB35BEE0C18}">
      <dgm:prSet/>
      <dgm:spPr/>
      <dgm:t>
        <a:bodyPr/>
        <a:lstStyle/>
        <a:p>
          <a:endParaRPr lang="en-US"/>
        </a:p>
      </dgm:t>
    </dgm:pt>
    <dgm:pt modelId="{32F5A66F-0412-48C9-B198-305BFF7DD66D}">
      <dgm:prSet/>
      <dgm:spPr/>
      <dgm:t>
        <a:bodyPr/>
        <a:lstStyle/>
        <a:p>
          <a:r>
            <a:rPr lang="fr-FR"/>
            <a:t>👉 Cela signifie que </a:t>
          </a:r>
          <a:r>
            <a:rPr lang="fr-FR" b="1"/>
            <a:t>seulement 1 plainte sur 5 environ</a:t>
          </a:r>
          <a:r>
            <a:rPr lang="fr-FR"/>
            <a:t> aboutit à une condamnation.</a:t>
          </a:r>
          <a:endParaRPr lang="en-US"/>
        </a:p>
      </dgm:t>
    </dgm:pt>
    <dgm:pt modelId="{1189FDA9-843A-47F3-8299-4BB99A4FABC5}" type="parTrans" cxnId="{C541E41D-A17D-4C65-883B-58A151A7A610}">
      <dgm:prSet/>
      <dgm:spPr/>
      <dgm:t>
        <a:bodyPr/>
        <a:lstStyle/>
        <a:p>
          <a:endParaRPr lang="en-US"/>
        </a:p>
      </dgm:t>
    </dgm:pt>
    <dgm:pt modelId="{9880328C-A405-4FC2-B374-0483CE3E5E66}" type="sibTrans" cxnId="{C541E41D-A17D-4C65-883B-58A151A7A610}">
      <dgm:prSet/>
      <dgm:spPr/>
      <dgm:t>
        <a:bodyPr/>
        <a:lstStyle/>
        <a:p>
          <a:endParaRPr lang="en-US"/>
        </a:p>
      </dgm:t>
    </dgm:pt>
    <dgm:pt modelId="{744C322E-0D4A-5244-9463-EAFFD22D788A}" type="pres">
      <dgm:prSet presAssocID="{6EB642AC-A670-4330-ABD4-D9BE488E9382}" presName="outerComposite" presStyleCnt="0">
        <dgm:presLayoutVars>
          <dgm:chMax val="5"/>
          <dgm:dir/>
          <dgm:resizeHandles val="exact"/>
        </dgm:presLayoutVars>
      </dgm:prSet>
      <dgm:spPr/>
    </dgm:pt>
    <dgm:pt modelId="{6ACDA2F5-DE13-6145-9988-450BC142CDF6}" type="pres">
      <dgm:prSet presAssocID="{6EB642AC-A670-4330-ABD4-D9BE488E9382}" presName="dummyMaxCanvas" presStyleCnt="0">
        <dgm:presLayoutVars/>
      </dgm:prSet>
      <dgm:spPr/>
    </dgm:pt>
    <dgm:pt modelId="{02205FD2-3F69-8B48-A98F-E4C3392BA5FA}" type="pres">
      <dgm:prSet presAssocID="{6EB642AC-A670-4330-ABD4-D9BE488E9382}" presName="FiveNodes_1" presStyleLbl="node1" presStyleIdx="0" presStyleCnt="5">
        <dgm:presLayoutVars>
          <dgm:bulletEnabled val="1"/>
        </dgm:presLayoutVars>
      </dgm:prSet>
      <dgm:spPr/>
    </dgm:pt>
    <dgm:pt modelId="{D94DE0A2-8251-FC4C-B7B7-708683AE2C8C}" type="pres">
      <dgm:prSet presAssocID="{6EB642AC-A670-4330-ABD4-D9BE488E9382}" presName="FiveNodes_2" presStyleLbl="node1" presStyleIdx="1" presStyleCnt="5">
        <dgm:presLayoutVars>
          <dgm:bulletEnabled val="1"/>
        </dgm:presLayoutVars>
      </dgm:prSet>
      <dgm:spPr/>
    </dgm:pt>
    <dgm:pt modelId="{D2235BA6-DC3C-7D44-84E2-2BA57DB8C34A}" type="pres">
      <dgm:prSet presAssocID="{6EB642AC-A670-4330-ABD4-D9BE488E9382}" presName="FiveNodes_3" presStyleLbl="node1" presStyleIdx="2" presStyleCnt="5">
        <dgm:presLayoutVars>
          <dgm:bulletEnabled val="1"/>
        </dgm:presLayoutVars>
      </dgm:prSet>
      <dgm:spPr/>
    </dgm:pt>
    <dgm:pt modelId="{794DD3D2-CF3B-7044-9988-4DA61A35692B}" type="pres">
      <dgm:prSet presAssocID="{6EB642AC-A670-4330-ABD4-D9BE488E9382}" presName="FiveNodes_4" presStyleLbl="node1" presStyleIdx="3" presStyleCnt="5">
        <dgm:presLayoutVars>
          <dgm:bulletEnabled val="1"/>
        </dgm:presLayoutVars>
      </dgm:prSet>
      <dgm:spPr/>
    </dgm:pt>
    <dgm:pt modelId="{A732162D-8E6D-7941-8BD7-AC662B3C0025}" type="pres">
      <dgm:prSet presAssocID="{6EB642AC-A670-4330-ABD4-D9BE488E9382}" presName="FiveNodes_5" presStyleLbl="node1" presStyleIdx="4" presStyleCnt="5">
        <dgm:presLayoutVars>
          <dgm:bulletEnabled val="1"/>
        </dgm:presLayoutVars>
      </dgm:prSet>
      <dgm:spPr/>
    </dgm:pt>
    <dgm:pt modelId="{EADDECA2-8D77-E24D-930D-0073F2A3A177}" type="pres">
      <dgm:prSet presAssocID="{6EB642AC-A670-4330-ABD4-D9BE488E9382}" presName="FiveConn_1-2" presStyleLbl="fgAccFollowNode1" presStyleIdx="0" presStyleCnt="4">
        <dgm:presLayoutVars>
          <dgm:bulletEnabled val="1"/>
        </dgm:presLayoutVars>
      </dgm:prSet>
      <dgm:spPr/>
    </dgm:pt>
    <dgm:pt modelId="{EB73DAC9-5696-6A48-BAF0-C67281385AFA}" type="pres">
      <dgm:prSet presAssocID="{6EB642AC-A670-4330-ABD4-D9BE488E9382}" presName="FiveConn_2-3" presStyleLbl="fgAccFollowNode1" presStyleIdx="1" presStyleCnt="4">
        <dgm:presLayoutVars>
          <dgm:bulletEnabled val="1"/>
        </dgm:presLayoutVars>
      </dgm:prSet>
      <dgm:spPr/>
    </dgm:pt>
    <dgm:pt modelId="{240EAFDE-B9E6-2A4F-BBC1-A91402589610}" type="pres">
      <dgm:prSet presAssocID="{6EB642AC-A670-4330-ABD4-D9BE488E9382}" presName="FiveConn_3-4" presStyleLbl="fgAccFollowNode1" presStyleIdx="2" presStyleCnt="4">
        <dgm:presLayoutVars>
          <dgm:bulletEnabled val="1"/>
        </dgm:presLayoutVars>
      </dgm:prSet>
      <dgm:spPr/>
    </dgm:pt>
    <dgm:pt modelId="{8F40F845-00F5-154B-97C3-49B8E7901B0A}" type="pres">
      <dgm:prSet presAssocID="{6EB642AC-A670-4330-ABD4-D9BE488E9382}" presName="FiveConn_4-5" presStyleLbl="fgAccFollowNode1" presStyleIdx="3" presStyleCnt="4">
        <dgm:presLayoutVars>
          <dgm:bulletEnabled val="1"/>
        </dgm:presLayoutVars>
      </dgm:prSet>
      <dgm:spPr/>
    </dgm:pt>
    <dgm:pt modelId="{C4B28ABA-92DF-9645-BA64-FEF8188C2332}" type="pres">
      <dgm:prSet presAssocID="{6EB642AC-A670-4330-ABD4-D9BE488E9382}" presName="FiveNodes_1_text" presStyleLbl="node1" presStyleIdx="4" presStyleCnt="5">
        <dgm:presLayoutVars>
          <dgm:bulletEnabled val="1"/>
        </dgm:presLayoutVars>
      </dgm:prSet>
      <dgm:spPr/>
    </dgm:pt>
    <dgm:pt modelId="{AA3F8C3A-4C73-EA4B-AECA-4DBACDB39ADA}" type="pres">
      <dgm:prSet presAssocID="{6EB642AC-A670-4330-ABD4-D9BE488E9382}" presName="FiveNodes_2_text" presStyleLbl="node1" presStyleIdx="4" presStyleCnt="5">
        <dgm:presLayoutVars>
          <dgm:bulletEnabled val="1"/>
        </dgm:presLayoutVars>
      </dgm:prSet>
      <dgm:spPr/>
    </dgm:pt>
    <dgm:pt modelId="{7729AFD2-FA79-AB46-BE12-A077C688AF83}" type="pres">
      <dgm:prSet presAssocID="{6EB642AC-A670-4330-ABD4-D9BE488E9382}" presName="FiveNodes_3_text" presStyleLbl="node1" presStyleIdx="4" presStyleCnt="5">
        <dgm:presLayoutVars>
          <dgm:bulletEnabled val="1"/>
        </dgm:presLayoutVars>
      </dgm:prSet>
      <dgm:spPr/>
    </dgm:pt>
    <dgm:pt modelId="{E8664AAC-68EC-344A-BA7E-27DF36341DAA}" type="pres">
      <dgm:prSet presAssocID="{6EB642AC-A670-4330-ABD4-D9BE488E9382}" presName="FiveNodes_4_text" presStyleLbl="node1" presStyleIdx="4" presStyleCnt="5">
        <dgm:presLayoutVars>
          <dgm:bulletEnabled val="1"/>
        </dgm:presLayoutVars>
      </dgm:prSet>
      <dgm:spPr/>
    </dgm:pt>
    <dgm:pt modelId="{8F090BF3-C401-8E4E-BCEF-4EECEF2A158E}" type="pres">
      <dgm:prSet presAssocID="{6EB642AC-A670-4330-ABD4-D9BE488E9382}" presName="FiveNodes_5_text" presStyleLbl="node1" presStyleIdx="4" presStyleCnt="5">
        <dgm:presLayoutVars>
          <dgm:bulletEnabled val="1"/>
        </dgm:presLayoutVars>
      </dgm:prSet>
      <dgm:spPr/>
    </dgm:pt>
  </dgm:ptLst>
  <dgm:cxnLst>
    <dgm:cxn modelId="{07CD0F15-1998-A64C-828E-51D8F0899DBE}" type="presOf" srcId="{F6CA8898-63DE-4D99-A2B6-BA6B2910B52A}" destId="{C4B28ABA-92DF-9645-BA64-FEF8188C2332}" srcOrd="1" destOrd="0" presId="urn:microsoft.com/office/officeart/2005/8/layout/vProcess5"/>
    <dgm:cxn modelId="{813DA615-BD59-0048-86BA-656C9F72B2F0}" type="presOf" srcId="{38002031-C9C1-420F-927C-BCABD698D281}" destId="{240EAFDE-B9E6-2A4F-BBC1-A91402589610}" srcOrd="0" destOrd="0" presId="urn:microsoft.com/office/officeart/2005/8/layout/vProcess5"/>
    <dgm:cxn modelId="{C541E41D-A17D-4C65-883B-58A151A7A610}" srcId="{6EB642AC-A670-4330-ABD4-D9BE488E9382}" destId="{32F5A66F-0412-48C9-B198-305BFF7DD66D}" srcOrd="4" destOrd="0" parTransId="{1189FDA9-843A-47F3-8299-4BB99A4FABC5}" sibTransId="{9880328C-A405-4FC2-B374-0483CE3E5E66}"/>
    <dgm:cxn modelId="{B957843D-AD6D-C34E-AFB3-28100E04959B}" type="presOf" srcId="{93EFCD16-FE1C-4DB4-ADDE-33298BC07742}" destId="{AA3F8C3A-4C73-EA4B-AECA-4DBACDB39ADA}" srcOrd="1" destOrd="0" presId="urn:microsoft.com/office/officeart/2005/8/layout/vProcess5"/>
    <dgm:cxn modelId="{2007905E-150C-D84F-AC7A-AE431FDA3994}" type="presOf" srcId="{32F5A66F-0412-48C9-B198-305BFF7DD66D}" destId="{A732162D-8E6D-7941-8BD7-AC662B3C0025}" srcOrd="0" destOrd="0" presId="urn:microsoft.com/office/officeart/2005/8/layout/vProcess5"/>
    <dgm:cxn modelId="{7104D064-77A0-3F4E-9D52-C26EC9032EDE}" type="presOf" srcId="{6EB642AC-A670-4330-ABD4-D9BE488E9382}" destId="{744C322E-0D4A-5244-9463-EAFFD22D788A}" srcOrd="0" destOrd="0" presId="urn:microsoft.com/office/officeart/2005/8/layout/vProcess5"/>
    <dgm:cxn modelId="{B42A0F6B-B3A6-4118-A4FD-86911AF05A01}" srcId="{6EB642AC-A670-4330-ABD4-D9BE488E9382}" destId="{93EFCD16-FE1C-4DB4-ADDE-33298BC07742}" srcOrd="1" destOrd="0" parTransId="{56409FC8-883D-49B2-BAB2-7237074D8171}" sibTransId="{C1E1A11F-C148-4B5E-AFC4-EDA85A235CFD}"/>
    <dgm:cxn modelId="{8C42BA6E-A82A-4291-9905-FF61311D714B}" srcId="{6EB642AC-A670-4330-ABD4-D9BE488E9382}" destId="{1DE78717-0907-4C85-94C1-7A78A65DBC61}" srcOrd="2" destOrd="0" parTransId="{CC69B787-91EE-46B3-B998-D340C9F336AD}" sibTransId="{38002031-C9C1-420F-927C-BCABD698D281}"/>
    <dgm:cxn modelId="{F140CF76-0BB1-4B57-A2A5-9CB35BEE0C18}" srcId="{6EB642AC-A670-4330-ABD4-D9BE488E9382}" destId="{88F23ACE-CB1D-4FC2-9346-9BB7075EFE96}" srcOrd="3" destOrd="0" parTransId="{5BCED9CC-A5F3-45BE-BEF2-571DE29D3E8F}" sibTransId="{B7274C01-BEA5-41E9-B5BE-32E99DD6CF6D}"/>
    <dgm:cxn modelId="{F3E0837A-97C3-5D44-B1BA-A0C94C218401}" type="presOf" srcId="{32F5A66F-0412-48C9-B198-305BFF7DD66D}" destId="{8F090BF3-C401-8E4E-BCEF-4EECEF2A158E}" srcOrd="1" destOrd="0" presId="urn:microsoft.com/office/officeart/2005/8/layout/vProcess5"/>
    <dgm:cxn modelId="{7B490B7D-2070-5E42-AC15-4FF576222807}" type="presOf" srcId="{1DE78717-0907-4C85-94C1-7A78A65DBC61}" destId="{7729AFD2-FA79-AB46-BE12-A077C688AF83}" srcOrd="1" destOrd="0" presId="urn:microsoft.com/office/officeart/2005/8/layout/vProcess5"/>
    <dgm:cxn modelId="{CD294388-C83D-A848-9FAD-549B4D0ECFC8}" type="presOf" srcId="{C1E1A11F-C148-4B5E-AFC4-EDA85A235CFD}" destId="{EB73DAC9-5696-6A48-BAF0-C67281385AFA}" srcOrd="0" destOrd="0" presId="urn:microsoft.com/office/officeart/2005/8/layout/vProcess5"/>
    <dgm:cxn modelId="{D7B1609B-5FFA-1242-A6FD-0D543C2B16F2}" type="presOf" srcId="{B7274C01-BEA5-41E9-B5BE-32E99DD6CF6D}" destId="{8F40F845-00F5-154B-97C3-49B8E7901B0A}" srcOrd="0" destOrd="0" presId="urn:microsoft.com/office/officeart/2005/8/layout/vProcess5"/>
    <dgm:cxn modelId="{23A217A6-29FC-D84A-870D-066A655AC7AD}" type="presOf" srcId="{1DE78717-0907-4C85-94C1-7A78A65DBC61}" destId="{D2235BA6-DC3C-7D44-84E2-2BA57DB8C34A}" srcOrd="0" destOrd="0" presId="urn:microsoft.com/office/officeart/2005/8/layout/vProcess5"/>
    <dgm:cxn modelId="{AF90D5B9-F63E-814F-A72D-293337EBCC12}" type="presOf" srcId="{88F23ACE-CB1D-4FC2-9346-9BB7075EFE96}" destId="{794DD3D2-CF3B-7044-9988-4DA61A35692B}" srcOrd="0" destOrd="0" presId="urn:microsoft.com/office/officeart/2005/8/layout/vProcess5"/>
    <dgm:cxn modelId="{75EA8EBC-5836-1746-9840-A73D86B201DB}" type="presOf" srcId="{E553C6D7-CAE5-4C0E-9B02-A498023D38B8}" destId="{EADDECA2-8D77-E24D-930D-0073F2A3A177}" srcOrd="0" destOrd="0" presId="urn:microsoft.com/office/officeart/2005/8/layout/vProcess5"/>
    <dgm:cxn modelId="{C0B3F7BE-53CD-F94F-A65A-762754C43884}" type="presOf" srcId="{93EFCD16-FE1C-4DB4-ADDE-33298BC07742}" destId="{D94DE0A2-8251-FC4C-B7B7-708683AE2C8C}" srcOrd="0" destOrd="0" presId="urn:microsoft.com/office/officeart/2005/8/layout/vProcess5"/>
    <dgm:cxn modelId="{3C4995C3-6215-2446-9874-D602EFEE46B2}" type="presOf" srcId="{F6CA8898-63DE-4D99-A2B6-BA6B2910B52A}" destId="{02205FD2-3F69-8B48-A98F-E4C3392BA5FA}" srcOrd="0" destOrd="0" presId="urn:microsoft.com/office/officeart/2005/8/layout/vProcess5"/>
    <dgm:cxn modelId="{1952A8C4-B485-F84D-B5C7-F54D116B2FAD}" type="presOf" srcId="{88F23ACE-CB1D-4FC2-9346-9BB7075EFE96}" destId="{E8664AAC-68EC-344A-BA7E-27DF36341DAA}" srcOrd="1" destOrd="0" presId="urn:microsoft.com/office/officeart/2005/8/layout/vProcess5"/>
    <dgm:cxn modelId="{368A47C5-4CCA-489F-B873-3FC14CE2F4E8}" srcId="{6EB642AC-A670-4330-ABD4-D9BE488E9382}" destId="{F6CA8898-63DE-4D99-A2B6-BA6B2910B52A}" srcOrd="0" destOrd="0" parTransId="{BD07F378-A870-45A9-912A-AC1CF65C7EA4}" sibTransId="{E553C6D7-CAE5-4C0E-9B02-A498023D38B8}"/>
    <dgm:cxn modelId="{2C9643F8-0F9D-374B-8D29-61BD9DC31FA5}" type="presParOf" srcId="{744C322E-0D4A-5244-9463-EAFFD22D788A}" destId="{6ACDA2F5-DE13-6145-9988-450BC142CDF6}" srcOrd="0" destOrd="0" presId="urn:microsoft.com/office/officeart/2005/8/layout/vProcess5"/>
    <dgm:cxn modelId="{F6611F06-4AD4-854F-BE35-0C859AED0279}" type="presParOf" srcId="{744C322E-0D4A-5244-9463-EAFFD22D788A}" destId="{02205FD2-3F69-8B48-A98F-E4C3392BA5FA}" srcOrd="1" destOrd="0" presId="urn:microsoft.com/office/officeart/2005/8/layout/vProcess5"/>
    <dgm:cxn modelId="{9F339DEB-3C48-824D-BD3C-86BA445C85D6}" type="presParOf" srcId="{744C322E-0D4A-5244-9463-EAFFD22D788A}" destId="{D94DE0A2-8251-FC4C-B7B7-708683AE2C8C}" srcOrd="2" destOrd="0" presId="urn:microsoft.com/office/officeart/2005/8/layout/vProcess5"/>
    <dgm:cxn modelId="{458E9840-AD28-1747-8C99-9031208FD1EE}" type="presParOf" srcId="{744C322E-0D4A-5244-9463-EAFFD22D788A}" destId="{D2235BA6-DC3C-7D44-84E2-2BA57DB8C34A}" srcOrd="3" destOrd="0" presId="urn:microsoft.com/office/officeart/2005/8/layout/vProcess5"/>
    <dgm:cxn modelId="{D629747D-55DE-F44D-A66D-24F12F6C80CD}" type="presParOf" srcId="{744C322E-0D4A-5244-9463-EAFFD22D788A}" destId="{794DD3D2-CF3B-7044-9988-4DA61A35692B}" srcOrd="4" destOrd="0" presId="urn:microsoft.com/office/officeart/2005/8/layout/vProcess5"/>
    <dgm:cxn modelId="{7A73EAE4-7520-D446-A32C-3F04C3A47B99}" type="presParOf" srcId="{744C322E-0D4A-5244-9463-EAFFD22D788A}" destId="{A732162D-8E6D-7941-8BD7-AC662B3C0025}" srcOrd="5" destOrd="0" presId="urn:microsoft.com/office/officeart/2005/8/layout/vProcess5"/>
    <dgm:cxn modelId="{8CC49BBE-94D3-B043-923D-1670A333AC2F}" type="presParOf" srcId="{744C322E-0D4A-5244-9463-EAFFD22D788A}" destId="{EADDECA2-8D77-E24D-930D-0073F2A3A177}" srcOrd="6" destOrd="0" presId="urn:microsoft.com/office/officeart/2005/8/layout/vProcess5"/>
    <dgm:cxn modelId="{E1DC7E42-A070-F141-AEE1-809DD684227B}" type="presParOf" srcId="{744C322E-0D4A-5244-9463-EAFFD22D788A}" destId="{EB73DAC9-5696-6A48-BAF0-C67281385AFA}" srcOrd="7" destOrd="0" presId="urn:microsoft.com/office/officeart/2005/8/layout/vProcess5"/>
    <dgm:cxn modelId="{951D698C-EDCD-C147-B876-EBFEFA5FF9D8}" type="presParOf" srcId="{744C322E-0D4A-5244-9463-EAFFD22D788A}" destId="{240EAFDE-B9E6-2A4F-BBC1-A91402589610}" srcOrd="8" destOrd="0" presId="urn:microsoft.com/office/officeart/2005/8/layout/vProcess5"/>
    <dgm:cxn modelId="{00F8A923-C5D1-4F41-9827-05D0A8A25F19}" type="presParOf" srcId="{744C322E-0D4A-5244-9463-EAFFD22D788A}" destId="{8F40F845-00F5-154B-97C3-49B8E7901B0A}" srcOrd="9" destOrd="0" presId="urn:microsoft.com/office/officeart/2005/8/layout/vProcess5"/>
    <dgm:cxn modelId="{FEE67576-996C-E44A-B317-7442EB0C7CB2}" type="presParOf" srcId="{744C322E-0D4A-5244-9463-EAFFD22D788A}" destId="{C4B28ABA-92DF-9645-BA64-FEF8188C2332}" srcOrd="10" destOrd="0" presId="urn:microsoft.com/office/officeart/2005/8/layout/vProcess5"/>
    <dgm:cxn modelId="{6A7EFD45-948A-0A40-9A63-4D443D61CAB1}" type="presParOf" srcId="{744C322E-0D4A-5244-9463-EAFFD22D788A}" destId="{AA3F8C3A-4C73-EA4B-AECA-4DBACDB39ADA}" srcOrd="11" destOrd="0" presId="urn:microsoft.com/office/officeart/2005/8/layout/vProcess5"/>
    <dgm:cxn modelId="{3F053360-A8B6-5841-A6BA-CDAE20108BA5}" type="presParOf" srcId="{744C322E-0D4A-5244-9463-EAFFD22D788A}" destId="{7729AFD2-FA79-AB46-BE12-A077C688AF83}" srcOrd="12" destOrd="0" presId="urn:microsoft.com/office/officeart/2005/8/layout/vProcess5"/>
    <dgm:cxn modelId="{9591D0FD-E22B-FB4B-9F2F-6C7F7423CA05}" type="presParOf" srcId="{744C322E-0D4A-5244-9463-EAFFD22D788A}" destId="{E8664AAC-68EC-344A-BA7E-27DF36341DAA}" srcOrd="13" destOrd="0" presId="urn:microsoft.com/office/officeart/2005/8/layout/vProcess5"/>
    <dgm:cxn modelId="{B4D3006E-677F-F34E-B81B-6BDEF0A2285B}" type="presParOf" srcId="{744C322E-0D4A-5244-9463-EAFFD22D788A}" destId="{8F090BF3-C401-8E4E-BCEF-4EECEF2A158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0F483-5D89-BF4F-AC6B-A0A19437EED1}">
      <dsp:nvSpPr>
        <dsp:cNvPr id="0" name=""/>
        <dsp:cNvSpPr/>
      </dsp:nvSpPr>
      <dsp:spPr>
        <a:xfrm>
          <a:off x="2375997" y="1583121"/>
          <a:ext cx="514534" cy="91440"/>
        </a:xfrm>
        <a:custGeom>
          <a:avLst/>
          <a:gdLst/>
          <a:ahLst/>
          <a:cxnLst/>
          <a:rect l="0" t="0" r="0" b="0"/>
          <a:pathLst>
            <a:path>
              <a:moveTo>
                <a:pt x="0" y="45720"/>
              </a:moveTo>
              <a:lnTo>
                <a:pt x="51453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9635" y="1626113"/>
        <a:ext cx="27256" cy="5456"/>
      </dsp:txXfrm>
    </dsp:sp>
    <dsp:sp modelId="{DAFB3F68-5E8A-5D4B-B19B-17CF3398A223}">
      <dsp:nvSpPr>
        <dsp:cNvPr id="0" name=""/>
        <dsp:cNvSpPr/>
      </dsp:nvSpPr>
      <dsp:spPr>
        <a:xfrm>
          <a:off x="7647" y="917796"/>
          <a:ext cx="2370149" cy="142208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6139" tIns="121909" rIns="116139" bIns="121909" numCol="1" spcCol="1270" anchor="ctr" anchorCtr="0">
          <a:noAutofit/>
        </a:bodyPr>
        <a:lstStyle/>
        <a:p>
          <a:pPr marL="0" lvl="0" indent="0" algn="ctr" defTabSz="533400">
            <a:lnSpc>
              <a:spcPct val="90000"/>
            </a:lnSpc>
            <a:spcBef>
              <a:spcPct val="0"/>
            </a:spcBef>
            <a:spcAft>
              <a:spcPct val="35000"/>
            </a:spcAft>
            <a:buNone/>
          </a:pPr>
          <a:r>
            <a:rPr lang="fr-FR" sz="1200" b="1" kern="1200" dirty="0"/>
            <a:t>Biais de pouvoir / d’autorité</a:t>
          </a:r>
          <a:br>
            <a:rPr lang="fr-FR" sz="1200" kern="1200" dirty="0"/>
          </a:br>
          <a:r>
            <a:rPr lang="fr-FR" sz="1200" kern="1200" dirty="0"/>
            <a:t>➤ L’autre dit oui parce qu’il/elle se sent en position d’infériorité (âge, statut, dépendance, handicap, etc.).</a:t>
          </a:r>
          <a:endParaRPr lang="en-US" sz="1200" kern="1200" dirty="0"/>
        </a:p>
      </dsp:txBody>
      <dsp:txXfrm>
        <a:off x="7647" y="917796"/>
        <a:ext cx="2370149" cy="1422089"/>
      </dsp:txXfrm>
    </dsp:sp>
    <dsp:sp modelId="{0547EE37-30E5-0F4D-819B-141DB35D671A}">
      <dsp:nvSpPr>
        <dsp:cNvPr id="0" name=""/>
        <dsp:cNvSpPr/>
      </dsp:nvSpPr>
      <dsp:spPr>
        <a:xfrm>
          <a:off x="5291280" y="1583121"/>
          <a:ext cx="514534" cy="91440"/>
        </a:xfrm>
        <a:custGeom>
          <a:avLst/>
          <a:gdLst/>
          <a:ahLst/>
          <a:cxnLst/>
          <a:rect l="0" t="0" r="0" b="0"/>
          <a:pathLst>
            <a:path>
              <a:moveTo>
                <a:pt x="0" y="45720"/>
              </a:moveTo>
              <a:lnTo>
                <a:pt x="51453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919" y="1626113"/>
        <a:ext cx="27256" cy="5456"/>
      </dsp:txXfrm>
    </dsp:sp>
    <dsp:sp modelId="{52F33F0B-DDCD-1047-918A-B8E39598D963}">
      <dsp:nvSpPr>
        <dsp:cNvPr id="0" name=""/>
        <dsp:cNvSpPr/>
      </dsp:nvSpPr>
      <dsp:spPr>
        <a:xfrm>
          <a:off x="2922931" y="917796"/>
          <a:ext cx="2370149" cy="142208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6139" tIns="121909" rIns="116139" bIns="121909" numCol="1" spcCol="1270" anchor="ctr" anchorCtr="0">
          <a:noAutofit/>
        </a:bodyPr>
        <a:lstStyle/>
        <a:p>
          <a:pPr marL="0" lvl="0" indent="0" algn="ctr" defTabSz="533400">
            <a:lnSpc>
              <a:spcPct val="90000"/>
            </a:lnSpc>
            <a:spcBef>
              <a:spcPct val="0"/>
            </a:spcBef>
            <a:spcAft>
              <a:spcPct val="35000"/>
            </a:spcAft>
            <a:buNone/>
          </a:pPr>
          <a:r>
            <a:rPr lang="fr-FR" sz="1200" b="1" kern="1200" dirty="0"/>
            <a:t>Biais de conformité sociale</a:t>
          </a:r>
          <a:br>
            <a:rPr lang="fr-FR" sz="1200" kern="1200" dirty="0"/>
          </a:br>
          <a:r>
            <a:rPr lang="fr-FR" sz="1200" kern="1200" dirty="0"/>
            <a:t>➤ Dire oui pour ne pas déplaire, pour "faire comme les autres", par pression du groupe, ou besoin d’appartenance.</a:t>
          </a:r>
          <a:endParaRPr lang="en-US" sz="1200" kern="1200" dirty="0"/>
        </a:p>
      </dsp:txBody>
      <dsp:txXfrm>
        <a:off x="2922931" y="917796"/>
        <a:ext cx="2370149" cy="1422089"/>
      </dsp:txXfrm>
    </dsp:sp>
    <dsp:sp modelId="{74591371-52AC-704E-8036-37B3002A0FA2}">
      <dsp:nvSpPr>
        <dsp:cNvPr id="0" name=""/>
        <dsp:cNvSpPr/>
      </dsp:nvSpPr>
      <dsp:spPr>
        <a:xfrm>
          <a:off x="8206564" y="1583121"/>
          <a:ext cx="514534" cy="91440"/>
        </a:xfrm>
        <a:custGeom>
          <a:avLst/>
          <a:gdLst/>
          <a:ahLst/>
          <a:cxnLst/>
          <a:rect l="0" t="0" r="0" b="0"/>
          <a:pathLst>
            <a:path>
              <a:moveTo>
                <a:pt x="0" y="45720"/>
              </a:moveTo>
              <a:lnTo>
                <a:pt x="51453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50203" y="1626113"/>
        <a:ext cx="27256" cy="5456"/>
      </dsp:txXfrm>
    </dsp:sp>
    <dsp:sp modelId="{664359A7-80AE-A049-954B-D85945E59829}">
      <dsp:nvSpPr>
        <dsp:cNvPr id="0" name=""/>
        <dsp:cNvSpPr/>
      </dsp:nvSpPr>
      <dsp:spPr>
        <a:xfrm>
          <a:off x="5838215" y="917796"/>
          <a:ext cx="2370149" cy="142208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6139" tIns="121909" rIns="116139" bIns="121909" numCol="1" spcCol="1270" anchor="ctr" anchorCtr="0">
          <a:noAutofit/>
        </a:bodyPr>
        <a:lstStyle/>
        <a:p>
          <a:pPr marL="0" lvl="0" indent="0" algn="ctr" defTabSz="533400">
            <a:lnSpc>
              <a:spcPct val="90000"/>
            </a:lnSpc>
            <a:spcBef>
              <a:spcPct val="0"/>
            </a:spcBef>
            <a:spcAft>
              <a:spcPct val="35000"/>
            </a:spcAft>
            <a:buNone/>
          </a:pPr>
          <a:r>
            <a:rPr lang="fr-FR" sz="1200" b="1" kern="1200" dirty="0"/>
            <a:t>Consentement sous contrainte émotionnelle</a:t>
          </a:r>
          <a:br>
            <a:rPr lang="fr-FR" sz="1200" kern="1200" dirty="0"/>
          </a:br>
          <a:r>
            <a:rPr lang="fr-FR" sz="1200" kern="1200" dirty="0"/>
            <a:t>➤ Culpabilité, peur de perdre l’autre, peur d’être </a:t>
          </a:r>
          <a:r>
            <a:rPr lang="fr-FR" sz="1200" kern="1200" dirty="0" err="1"/>
            <a:t>rejeté·e</a:t>
          </a:r>
          <a:r>
            <a:rPr lang="fr-FR" sz="1200" kern="1200" dirty="0"/>
            <a:t>, peur du conflit.</a:t>
          </a:r>
          <a:endParaRPr lang="en-US" sz="1200" kern="1200" dirty="0"/>
        </a:p>
      </dsp:txBody>
      <dsp:txXfrm>
        <a:off x="5838215" y="917796"/>
        <a:ext cx="2370149" cy="1422089"/>
      </dsp:txXfrm>
    </dsp:sp>
    <dsp:sp modelId="{BB25A5AA-CA5A-C047-8A34-D0C85752FA3B}">
      <dsp:nvSpPr>
        <dsp:cNvPr id="0" name=""/>
        <dsp:cNvSpPr/>
      </dsp:nvSpPr>
      <dsp:spPr>
        <a:xfrm>
          <a:off x="1192722" y="2338086"/>
          <a:ext cx="8745850" cy="514534"/>
        </a:xfrm>
        <a:custGeom>
          <a:avLst/>
          <a:gdLst/>
          <a:ahLst/>
          <a:cxnLst/>
          <a:rect l="0" t="0" r="0" b="0"/>
          <a:pathLst>
            <a:path>
              <a:moveTo>
                <a:pt x="8745850" y="0"/>
              </a:moveTo>
              <a:lnTo>
                <a:pt x="8745850" y="274367"/>
              </a:lnTo>
              <a:lnTo>
                <a:pt x="0" y="274367"/>
              </a:lnTo>
              <a:lnTo>
                <a:pt x="0" y="514534"/>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6577" y="2592625"/>
        <a:ext cx="438141" cy="5456"/>
      </dsp:txXfrm>
    </dsp:sp>
    <dsp:sp modelId="{AA92F7CD-E15E-AC40-8AD7-846F7A53EB6A}">
      <dsp:nvSpPr>
        <dsp:cNvPr id="0" name=""/>
        <dsp:cNvSpPr/>
      </dsp:nvSpPr>
      <dsp:spPr>
        <a:xfrm>
          <a:off x="8753498" y="917796"/>
          <a:ext cx="2370149" cy="142208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6139" tIns="121909" rIns="116139" bIns="121909" numCol="1" spcCol="1270" anchor="ctr" anchorCtr="0">
          <a:noAutofit/>
        </a:bodyPr>
        <a:lstStyle/>
        <a:p>
          <a:pPr marL="0" lvl="0" indent="0" algn="ctr" defTabSz="533400">
            <a:lnSpc>
              <a:spcPct val="90000"/>
            </a:lnSpc>
            <a:spcBef>
              <a:spcPct val="0"/>
            </a:spcBef>
            <a:spcAft>
              <a:spcPct val="35000"/>
            </a:spcAft>
            <a:buNone/>
          </a:pPr>
          <a:r>
            <a:rPr lang="fr-FR" sz="1200" b="1" kern="1200" dirty="0"/>
            <a:t>Biais de gratitude ou de dette</a:t>
          </a:r>
          <a:br>
            <a:rPr lang="fr-FR" sz="1200" kern="1200" dirty="0"/>
          </a:br>
          <a:r>
            <a:rPr lang="fr-FR" sz="1200" kern="1200" dirty="0"/>
            <a:t>➤ "Je lui dois bien ça", "il/elle a été </a:t>
          </a:r>
          <a:r>
            <a:rPr lang="fr-FR" sz="1200" kern="1200" dirty="0" err="1"/>
            <a:t>gentil·le</a:t>
          </a:r>
          <a:r>
            <a:rPr lang="fr-FR" sz="1200" kern="1200" dirty="0"/>
            <a:t> avec moi", sentiment d’obligation.</a:t>
          </a:r>
          <a:endParaRPr lang="en-US" sz="1200" kern="1200" dirty="0"/>
        </a:p>
      </dsp:txBody>
      <dsp:txXfrm>
        <a:off x="8753498" y="917796"/>
        <a:ext cx="2370149" cy="1422089"/>
      </dsp:txXfrm>
    </dsp:sp>
    <dsp:sp modelId="{AA3B31D6-B508-144A-8B94-15AF1960EF59}">
      <dsp:nvSpPr>
        <dsp:cNvPr id="0" name=""/>
        <dsp:cNvSpPr/>
      </dsp:nvSpPr>
      <dsp:spPr>
        <a:xfrm>
          <a:off x="2375997" y="3550345"/>
          <a:ext cx="514534" cy="91440"/>
        </a:xfrm>
        <a:custGeom>
          <a:avLst/>
          <a:gdLst/>
          <a:ahLst/>
          <a:cxnLst/>
          <a:rect l="0" t="0" r="0" b="0"/>
          <a:pathLst>
            <a:path>
              <a:moveTo>
                <a:pt x="0" y="45720"/>
              </a:moveTo>
              <a:lnTo>
                <a:pt x="514534"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9635" y="3593337"/>
        <a:ext cx="27256" cy="5456"/>
      </dsp:txXfrm>
    </dsp:sp>
    <dsp:sp modelId="{9161ADAD-D6FB-2F4E-86E5-4D880B60E56B}">
      <dsp:nvSpPr>
        <dsp:cNvPr id="0" name=""/>
        <dsp:cNvSpPr/>
      </dsp:nvSpPr>
      <dsp:spPr>
        <a:xfrm>
          <a:off x="7647" y="2885020"/>
          <a:ext cx="2370149" cy="142208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6139" tIns="121909" rIns="116139" bIns="121909" numCol="1" spcCol="1270" anchor="ctr" anchorCtr="0">
          <a:noAutofit/>
        </a:bodyPr>
        <a:lstStyle/>
        <a:p>
          <a:pPr marL="0" lvl="0" indent="0" algn="ctr" defTabSz="533400">
            <a:lnSpc>
              <a:spcPct val="90000"/>
            </a:lnSpc>
            <a:spcBef>
              <a:spcPct val="0"/>
            </a:spcBef>
            <a:spcAft>
              <a:spcPct val="35000"/>
            </a:spcAft>
            <a:buNone/>
          </a:pPr>
          <a:r>
            <a:rPr lang="fr-FR" sz="1200" b="1" kern="1200"/>
            <a:t>Consentement flou ou automatique</a:t>
          </a:r>
          <a:br>
            <a:rPr lang="fr-FR" sz="1200" kern="1200"/>
          </a:br>
          <a:r>
            <a:rPr lang="fr-FR" sz="1200" kern="1200"/>
            <a:t>➤ "Je n’ai pas vraiment dit non", "je ne savais pas comment refuser" : absence de refus ≠ accord clair.</a:t>
          </a:r>
          <a:endParaRPr lang="en-US" sz="1200" kern="1200"/>
        </a:p>
      </dsp:txBody>
      <dsp:txXfrm>
        <a:off x="7647" y="2885020"/>
        <a:ext cx="2370149" cy="1422089"/>
      </dsp:txXfrm>
    </dsp:sp>
    <dsp:sp modelId="{F2B061B3-8C97-ED43-8E54-5E9EF91E1185}">
      <dsp:nvSpPr>
        <dsp:cNvPr id="0" name=""/>
        <dsp:cNvSpPr/>
      </dsp:nvSpPr>
      <dsp:spPr>
        <a:xfrm>
          <a:off x="5291280" y="3550345"/>
          <a:ext cx="514534" cy="91440"/>
        </a:xfrm>
        <a:custGeom>
          <a:avLst/>
          <a:gdLst/>
          <a:ahLst/>
          <a:cxnLst/>
          <a:rect l="0" t="0" r="0" b="0"/>
          <a:pathLst>
            <a:path>
              <a:moveTo>
                <a:pt x="0" y="45720"/>
              </a:moveTo>
              <a:lnTo>
                <a:pt x="51453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919" y="3593337"/>
        <a:ext cx="27256" cy="5456"/>
      </dsp:txXfrm>
    </dsp:sp>
    <dsp:sp modelId="{CEBEF59C-6B74-A844-B5EF-C0F8F6219F54}">
      <dsp:nvSpPr>
        <dsp:cNvPr id="0" name=""/>
        <dsp:cNvSpPr/>
      </dsp:nvSpPr>
      <dsp:spPr>
        <a:xfrm>
          <a:off x="2922931" y="2885020"/>
          <a:ext cx="2370149" cy="142208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6139" tIns="121909" rIns="116139" bIns="121909" numCol="1" spcCol="1270" anchor="ctr" anchorCtr="0">
          <a:noAutofit/>
        </a:bodyPr>
        <a:lstStyle/>
        <a:p>
          <a:pPr marL="0" lvl="0" indent="0" algn="ctr" defTabSz="533400">
            <a:lnSpc>
              <a:spcPct val="90000"/>
            </a:lnSpc>
            <a:spcBef>
              <a:spcPct val="0"/>
            </a:spcBef>
            <a:spcAft>
              <a:spcPct val="35000"/>
            </a:spcAft>
            <a:buNone/>
          </a:pPr>
          <a:r>
            <a:rPr lang="fr-FR" sz="1200" b="1" kern="1200"/>
            <a:t>Biais lié à l’état physique ou mental</a:t>
          </a:r>
          <a:br>
            <a:rPr lang="fr-FR" sz="1200" kern="1200"/>
          </a:br>
          <a:r>
            <a:rPr lang="fr-FR" sz="1200" kern="1200"/>
            <a:t>➤ Consentement donné sous l’effet de la fatigue, du stress, de la maladie, de substances (alcool, médicaments, drogues).</a:t>
          </a:r>
          <a:endParaRPr lang="en-US" sz="1200" kern="1200"/>
        </a:p>
      </dsp:txBody>
      <dsp:txXfrm>
        <a:off x="2922931" y="2885020"/>
        <a:ext cx="2370149" cy="1422089"/>
      </dsp:txXfrm>
    </dsp:sp>
    <dsp:sp modelId="{B8599FF3-1273-A041-BD53-28330C01D95B}">
      <dsp:nvSpPr>
        <dsp:cNvPr id="0" name=""/>
        <dsp:cNvSpPr/>
      </dsp:nvSpPr>
      <dsp:spPr>
        <a:xfrm>
          <a:off x="8206564" y="3550345"/>
          <a:ext cx="514534" cy="91440"/>
        </a:xfrm>
        <a:custGeom>
          <a:avLst/>
          <a:gdLst/>
          <a:ahLst/>
          <a:cxnLst/>
          <a:rect l="0" t="0" r="0" b="0"/>
          <a:pathLst>
            <a:path>
              <a:moveTo>
                <a:pt x="0" y="45720"/>
              </a:moveTo>
              <a:lnTo>
                <a:pt x="51453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50203" y="3593337"/>
        <a:ext cx="27256" cy="5456"/>
      </dsp:txXfrm>
    </dsp:sp>
    <dsp:sp modelId="{25CFFCD4-6335-5E49-9A1B-823A1F9A587C}">
      <dsp:nvSpPr>
        <dsp:cNvPr id="0" name=""/>
        <dsp:cNvSpPr/>
      </dsp:nvSpPr>
      <dsp:spPr>
        <a:xfrm>
          <a:off x="5838215" y="2885020"/>
          <a:ext cx="2370149" cy="142208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6139" tIns="121909" rIns="116139" bIns="121909" numCol="1" spcCol="1270" anchor="ctr" anchorCtr="0">
          <a:noAutofit/>
        </a:bodyPr>
        <a:lstStyle/>
        <a:p>
          <a:pPr marL="0" lvl="0" indent="0" algn="ctr" defTabSz="533400">
            <a:lnSpc>
              <a:spcPct val="90000"/>
            </a:lnSpc>
            <a:spcBef>
              <a:spcPct val="0"/>
            </a:spcBef>
            <a:spcAft>
              <a:spcPct val="35000"/>
            </a:spcAft>
            <a:buNone/>
          </a:pPr>
          <a:r>
            <a:rPr lang="fr-FR" sz="1200" b="1" kern="1200" dirty="0"/>
            <a:t>Biais de normalisation de la violence</a:t>
          </a:r>
          <a:br>
            <a:rPr lang="fr-FR" sz="1200" kern="1200" dirty="0"/>
          </a:br>
          <a:r>
            <a:rPr lang="fr-FR" sz="1200" kern="1200" dirty="0"/>
            <a:t>➤ Dire oui à quelque chose qu’on pense "normal", alors que ça ne l’est pas (ex : dans un couple violent, ou après une éducation coercitive). = banalisation de la violence</a:t>
          </a:r>
          <a:endParaRPr lang="en-US" sz="1200" kern="1200" dirty="0"/>
        </a:p>
      </dsp:txBody>
      <dsp:txXfrm>
        <a:off x="5838215" y="2885020"/>
        <a:ext cx="2370149" cy="1422089"/>
      </dsp:txXfrm>
    </dsp:sp>
    <dsp:sp modelId="{E5792D7D-FD56-4848-A936-AC5F05ACA68B}">
      <dsp:nvSpPr>
        <dsp:cNvPr id="0" name=""/>
        <dsp:cNvSpPr/>
      </dsp:nvSpPr>
      <dsp:spPr>
        <a:xfrm>
          <a:off x="8753498" y="2885020"/>
          <a:ext cx="2370149" cy="142208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6139" tIns="121909" rIns="116139" bIns="121909" numCol="1" spcCol="1270" anchor="ctr" anchorCtr="0">
          <a:noAutofit/>
        </a:bodyPr>
        <a:lstStyle/>
        <a:p>
          <a:pPr marL="0" lvl="0" indent="0" algn="ctr" defTabSz="533400">
            <a:lnSpc>
              <a:spcPct val="90000"/>
            </a:lnSpc>
            <a:spcBef>
              <a:spcPct val="0"/>
            </a:spcBef>
            <a:spcAft>
              <a:spcPct val="35000"/>
            </a:spcAft>
            <a:buNone/>
          </a:pPr>
          <a:r>
            <a:rPr lang="fr-FR" sz="1200" b="1" kern="1200"/>
            <a:t>Biais de dépendance affective ou matérielle</a:t>
          </a:r>
          <a:br>
            <a:rPr lang="fr-FR" sz="1200" kern="1200"/>
          </a:br>
          <a:r>
            <a:rPr lang="fr-FR" sz="1200" kern="1200"/>
            <a:t>➤ Peur de perdre un toit, un soutien financier, une attention affective rare.</a:t>
          </a:r>
          <a:endParaRPr lang="en-US" sz="1200" kern="1200"/>
        </a:p>
      </dsp:txBody>
      <dsp:txXfrm>
        <a:off x="8753498" y="2885020"/>
        <a:ext cx="2370149" cy="1422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05FD2-3F69-8B48-A98F-E4C3392BA5FA}">
      <dsp:nvSpPr>
        <dsp:cNvPr id="0" name=""/>
        <dsp:cNvSpPr/>
      </dsp:nvSpPr>
      <dsp:spPr>
        <a:xfrm>
          <a:off x="0" y="0"/>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 </a:t>
          </a:r>
          <a:r>
            <a:rPr lang="fr-FR" sz="2000" b="1" kern="1200"/>
            <a:t>Sur 100 victimes de violences conjugales ayant porté plainte</a:t>
          </a:r>
          <a:r>
            <a:rPr lang="fr-FR" sz="2000" kern="1200"/>
            <a:t> :</a:t>
          </a:r>
          <a:endParaRPr lang="en-US" sz="2000" kern="1200"/>
        </a:p>
      </dsp:txBody>
      <dsp:txXfrm>
        <a:off x="22940" y="22940"/>
        <a:ext cx="7160195" cy="737360"/>
      </dsp:txXfrm>
    </dsp:sp>
    <dsp:sp modelId="{D94DE0A2-8251-FC4C-B7B7-708683AE2C8C}">
      <dsp:nvSpPr>
        <dsp:cNvPr id="0" name=""/>
        <dsp:cNvSpPr/>
      </dsp:nvSpPr>
      <dsp:spPr>
        <a:xfrm>
          <a:off x="604646" y="892024"/>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Environ </a:t>
          </a:r>
          <a:r>
            <a:rPr lang="fr-FR" sz="2000" b="1" kern="1200"/>
            <a:t>43</a:t>
          </a:r>
          <a:r>
            <a:rPr lang="fr-FR" sz="2000" kern="1200"/>
            <a:t> voient leur plainte </a:t>
          </a:r>
          <a:r>
            <a:rPr lang="fr-FR" sz="2000" b="1" kern="1200"/>
            <a:t>classée sans suite</a:t>
          </a:r>
          <a:r>
            <a:rPr lang="fr-FR" sz="2000" kern="1200"/>
            <a:t>.</a:t>
          </a:r>
          <a:br>
            <a:rPr lang="fr-FR" sz="2000" kern="1200"/>
          </a:br>
          <a:r>
            <a:rPr lang="fr-FR" sz="2000" i="1" kern="1200"/>
            <a:t>(Faute de preuves, retrait de plainte, faits non caractérisés, etc.)</a:t>
          </a:r>
          <a:endParaRPr lang="en-US" sz="2000" kern="1200"/>
        </a:p>
      </dsp:txBody>
      <dsp:txXfrm>
        <a:off x="627586" y="914964"/>
        <a:ext cx="6937378" cy="737360"/>
      </dsp:txXfrm>
    </dsp:sp>
    <dsp:sp modelId="{D2235BA6-DC3C-7D44-84E2-2BA57DB8C34A}">
      <dsp:nvSpPr>
        <dsp:cNvPr id="0" name=""/>
        <dsp:cNvSpPr/>
      </dsp:nvSpPr>
      <dsp:spPr>
        <a:xfrm>
          <a:off x="1209293" y="1784048"/>
          <a:ext cx="8097012" cy="7832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Environ </a:t>
          </a:r>
          <a:r>
            <a:rPr lang="fr-FR" sz="2000" b="1" kern="1200"/>
            <a:t>38</a:t>
          </a:r>
          <a:r>
            <a:rPr lang="fr-FR" sz="2000" kern="1200"/>
            <a:t> donnent lieu à des </a:t>
          </a:r>
          <a:r>
            <a:rPr lang="fr-FR" sz="2000" b="1" kern="1200"/>
            <a:t>poursuites judiciaires</a:t>
          </a:r>
          <a:r>
            <a:rPr lang="fr-FR" sz="2000" kern="1200"/>
            <a:t>.</a:t>
          </a:r>
          <a:br>
            <a:rPr lang="fr-FR" sz="2000" kern="1200"/>
          </a:br>
          <a:r>
            <a:rPr lang="fr-FR" sz="2000" i="1" kern="1200"/>
            <a:t>(Avec un jugement ou instruction)</a:t>
          </a:r>
          <a:endParaRPr lang="en-US" sz="2000" kern="1200"/>
        </a:p>
      </dsp:txBody>
      <dsp:txXfrm>
        <a:off x="1232233" y="1806988"/>
        <a:ext cx="6937378" cy="737360"/>
      </dsp:txXfrm>
    </dsp:sp>
    <dsp:sp modelId="{794DD3D2-CF3B-7044-9988-4DA61A35692B}">
      <dsp:nvSpPr>
        <dsp:cNvPr id="0" name=""/>
        <dsp:cNvSpPr/>
      </dsp:nvSpPr>
      <dsp:spPr>
        <a:xfrm>
          <a:off x="1813940" y="2676072"/>
          <a:ext cx="8097012" cy="783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Et environ </a:t>
          </a:r>
          <a:r>
            <a:rPr lang="fr-FR" sz="2000" b="1" kern="1200"/>
            <a:t>18 à 20</a:t>
          </a:r>
          <a:r>
            <a:rPr lang="fr-FR" sz="2000" kern="1200"/>
            <a:t> conduisent à une </a:t>
          </a:r>
          <a:r>
            <a:rPr lang="fr-FR" sz="2000" b="1" kern="1200"/>
            <a:t>condamnation effective</a:t>
          </a:r>
          <a:r>
            <a:rPr lang="fr-FR" sz="2000" kern="1200"/>
            <a:t>.</a:t>
          </a:r>
          <a:br>
            <a:rPr lang="fr-FR" sz="2000" kern="1200"/>
          </a:br>
          <a:r>
            <a:rPr lang="fr-FR" sz="2000" i="1" kern="1200"/>
            <a:t>(Chiffre basé sur les données 2022–2023)</a:t>
          </a:r>
          <a:endParaRPr lang="en-US" sz="2000" kern="1200"/>
        </a:p>
      </dsp:txBody>
      <dsp:txXfrm>
        <a:off x="1836880" y="2699012"/>
        <a:ext cx="6937378" cy="737360"/>
      </dsp:txXfrm>
    </dsp:sp>
    <dsp:sp modelId="{A732162D-8E6D-7941-8BD7-AC662B3C0025}">
      <dsp:nvSpPr>
        <dsp:cNvPr id="0" name=""/>
        <dsp:cNvSpPr/>
      </dsp:nvSpPr>
      <dsp:spPr>
        <a:xfrm>
          <a:off x="2418587" y="3568097"/>
          <a:ext cx="8097012" cy="7832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 Cela signifie que </a:t>
          </a:r>
          <a:r>
            <a:rPr lang="fr-FR" sz="2000" b="1" kern="1200"/>
            <a:t>seulement 1 plainte sur 5 environ</a:t>
          </a:r>
          <a:r>
            <a:rPr lang="fr-FR" sz="2000" kern="1200"/>
            <a:t> aboutit à une condamnation.</a:t>
          </a:r>
          <a:endParaRPr lang="en-US" sz="2000" kern="1200"/>
        </a:p>
      </dsp:txBody>
      <dsp:txXfrm>
        <a:off x="2441527" y="3591037"/>
        <a:ext cx="6937378" cy="737360"/>
      </dsp:txXfrm>
    </dsp:sp>
    <dsp:sp modelId="{EADDECA2-8D77-E24D-930D-0073F2A3A177}">
      <dsp:nvSpPr>
        <dsp:cNvPr id="0" name=""/>
        <dsp:cNvSpPr/>
      </dsp:nvSpPr>
      <dsp:spPr>
        <a:xfrm>
          <a:off x="7587905"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EB73DAC9-5696-6A48-BAF0-C67281385AFA}">
      <dsp:nvSpPr>
        <dsp:cNvPr id="0" name=""/>
        <dsp:cNvSpPr/>
      </dsp:nvSpPr>
      <dsp:spPr>
        <a:xfrm>
          <a:off x="8192552" y="1464225"/>
          <a:ext cx="509106" cy="50910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240EAFDE-B9E6-2A4F-BBC1-A91402589610}">
      <dsp:nvSpPr>
        <dsp:cNvPr id="0" name=""/>
        <dsp:cNvSpPr/>
      </dsp:nvSpPr>
      <dsp:spPr>
        <a:xfrm>
          <a:off x="8797199" y="2343195"/>
          <a:ext cx="509106" cy="50910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8F40F845-00F5-154B-97C3-49B8E7901B0A}">
      <dsp:nvSpPr>
        <dsp:cNvPr id="0" name=""/>
        <dsp:cNvSpPr/>
      </dsp:nvSpPr>
      <dsp:spPr>
        <a:xfrm>
          <a:off x="9401846" y="3243922"/>
          <a:ext cx="509106" cy="5091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9637694-FE0F-0E4F-AE69-AD08D17E64F3}" type="datetimeFigureOut">
              <a:rPr lang="fr-FR" smtClean="0"/>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109827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637694-FE0F-0E4F-AE69-AD08D17E64F3}" type="datetimeFigureOut">
              <a:rPr lang="fr-FR" smtClean="0"/>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29163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637694-FE0F-0E4F-AE69-AD08D17E64F3}" type="datetimeFigureOut">
              <a:rPr lang="fr-FR" smtClean="0"/>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11172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637694-FE0F-0E4F-AE69-AD08D17E64F3}" type="datetimeFigureOut">
              <a:rPr lang="fr-FR" smtClean="0"/>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209467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9637694-FE0F-0E4F-AE69-AD08D17E64F3}" type="datetimeFigureOut">
              <a:rPr lang="fr-FR" smtClean="0"/>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250560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9637694-FE0F-0E4F-AE69-AD08D17E64F3}" type="datetimeFigureOut">
              <a:rPr lang="fr-FR" smtClean="0"/>
              <a:t>26/05/2025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66227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9637694-FE0F-0E4F-AE69-AD08D17E64F3}" type="datetimeFigureOut">
              <a:rPr lang="fr-FR" smtClean="0"/>
              <a:t>26/05/2025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14411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9637694-FE0F-0E4F-AE69-AD08D17E64F3}" type="datetimeFigureOut">
              <a:rPr lang="fr-FR" smtClean="0"/>
              <a:t>26/05/2025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48437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37694-FE0F-0E4F-AE69-AD08D17E64F3}" type="datetimeFigureOut">
              <a:rPr lang="fr-FR" smtClean="0"/>
              <a:t>26/05/2025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301876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9637694-FE0F-0E4F-AE69-AD08D17E64F3}" type="datetimeFigureOut">
              <a:rPr lang="fr-FR" smtClean="0"/>
              <a:t>26/05/2025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224134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9637694-FE0F-0E4F-AE69-AD08D17E64F3}" type="datetimeFigureOut">
              <a:rPr lang="fr-FR" smtClean="0"/>
              <a:t>26/05/2025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F0DAB2-B7EF-584A-9DD8-A76AACB3BBC3}" type="slidenum">
              <a:rPr lang="fr-FR" smtClean="0"/>
              <a:t>‹N°›</a:t>
            </a:fld>
            <a:endParaRPr lang="fr-FR"/>
          </a:p>
        </p:txBody>
      </p:sp>
    </p:spTree>
    <p:extLst>
      <p:ext uri="{BB962C8B-B14F-4D97-AF65-F5344CB8AC3E}">
        <p14:creationId xmlns:p14="http://schemas.microsoft.com/office/powerpoint/2010/main" val="429299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37694-FE0F-0E4F-AE69-AD08D17E64F3}" type="datetimeFigureOut">
              <a:rPr lang="fr-FR" smtClean="0"/>
              <a:t>26/05/2025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0DAB2-B7EF-584A-9DD8-A76AACB3BBC3}" type="slidenum">
              <a:rPr lang="fr-FR" smtClean="0"/>
              <a:t>‹N°›</a:t>
            </a:fld>
            <a:endParaRPr lang="fr-FR"/>
          </a:p>
        </p:txBody>
      </p:sp>
    </p:spTree>
    <p:extLst>
      <p:ext uri="{BB962C8B-B14F-4D97-AF65-F5344CB8AC3E}">
        <p14:creationId xmlns:p14="http://schemas.microsoft.com/office/powerpoint/2010/main" val="23659712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1">
            <a:extLst>
              <a:ext uri="{FF2B5EF4-FFF2-40B4-BE49-F238E27FC236}">
                <a16:creationId xmlns:a16="http://schemas.microsoft.com/office/drawing/2014/main" id="{FD555A8D-ED7A-332C-D7CA-2DB83B16E284}"/>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err="1"/>
              <a:t>Présentation</a:t>
            </a:r>
            <a:r>
              <a:rPr lang="en-US" sz="3700" dirty="0"/>
              <a:t> du CRIPS</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658ECDCA-18BB-0D5E-9C70-D9DAE5B9CAC3}"/>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b="1"/>
              <a:t>Le Crips – Centre Régional Information Prévention Santé</a:t>
            </a:r>
          </a:p>
          <a:p>
            <a:pPr indent="-228600" defTabSz="914400">
              <a:lnSpc>
                <a:spcPct val="90000"/>
              </a:lnSpc>
              <a:spcAft>
                <a:spcPts val="600"/>
              </a:spcAft>
              <a:buFont typeface="Arial" panose="020B0604020202020204" pitchFamily="34" charset="0"/>
              <a:buChar char="•"/>
            </a:pPr>
            <a:r>
              <a:rPr lang="en-US" sz="2000" b="1"/>
              <a:t>Association déclarée d’intérêt général et organisme associé de la région Île-de- France, est un acteur reconnu en matière de prévention et de promotion de la santé, ainsi que dans la lutte contre le VIH/sida.</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go - charte graphique Crips IDF| Crips Île-de-France">
            <a:extLst>
              <a:ext uri="{FF2B5EF4-FFF2-40B4-BE49-F238E27FC236}">
                <a16:creationId xmlns:a16="http://schemas.microsoft.com/office/drawing/2014/main" id="{EA06A744-9C7C-F59B-0F1F-DAC04D151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7" r="2382" b="-1"/>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01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F3C53-2F51-332A-3CBB-6E3FB6E200B7}"/>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Les champs de la sexualité</a:t>
            </a:r>
          </a:p>
        </p:txBody>
      </p:sp>
      <p:pic>
        <p:nvPicPr>
          <p:cNvPr id="4" name="Espace réservé du contenu 3">
            <a:extLst>
              <a:ext uri="{FF2B5EF4-FFF2-40B4-BE49-F238E27FC236}">
                <a16:creationId xmlns:a16="http://schemas.microsoft.com/office/drawing/2014/main" id="{12C04237-487E-6000-FA65-A97B14DA320A}"/>
              </a:ext>
            </a:extLst>
          </p:cNvPr>
          <p:cNvPicPr>
            <a:picLocks noGrp="1" noChangeAspect="1"/>
          </p:cNvPicPr>
          <p:nvPr>
            <p:ph idx="1"/>
          </p:nvPr>
        </p:nvPicPr>
        <p:blipFill>
          <a:blip r:embed="rId2"/>
          <a:stretch>
            <a:fillRect/>
          </a:stretch>
        </p:blipFill>
        <p:spPr>
          <a:xfrm>
            <a:off x="5998590" y="666728"/>
            <a:ext cx="5383804" cy="5465791"/>
          </a:xfrm>
          <a:prstGeom prst="rect">
            <a:avLst/>
          </a:prstGeom>
        </p:spPr>
      </p:pic>
    </p:spTree>
    <p:extLst>
      <p:ext uri="{BB962C8B-B14F-4D97-AF65-F5344CB8AC3E}">
        <p14:creationId xmlns:p14="http://schemas.microsoft.com/office/powerpoint/2010/main" val="145313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1942F-ACA5-F718-02B5-5EBA5CDA23B4}"/>
            </a:ext>
          </a:extLst>
        </p:cNvPr>
        <p:cNvGrpSpPr/>
        <p:nvPr/>
      </p:nvGrpSpPr>
      <p:grpSpPr>
        <a:xfrm>
          <a:off x="0" y="0"/>
          <a:ext cx="0" cy="0"/>
          <a:chOff x="0" y="0"/>
          <a:chExt cx="0" cy="0"/>
        </a:xfrm>
      </p:grpSpPr>
      <p:pic>
        <p:nvPicPr>
          <p:cNvPr id="3" name="Image 2" descr="Une image contenant texte, capture d’écran, Page web, Police&#10;&#10;Le contenu généré par l’IA peut être incorrect.">
            <a:extLst>
              <a:ext uri="{FF2B5EF4-FFF2-40B4-BE49-F238E27FC236}">
                <a16:creationId xmlns:a16="http://schemas.microsoft.com/office/drawing/2014/main" id="{5CEEE27C-CA03-9B35-4974-23CD99C65643}"/>
              </a:ext>
            </a:extLst>
          </p:cNvPr>
          <p:cNvPicPr>
            <a:picLocks noChangeAspect="1"/>
          </p:cNvPicPr>
          <p:nvPr/>
        </p:nvPicPr>
        <p:blipFill>
          <a:blip r:embed="rId2"/>
          <a:stretch>
            <a:fillRect/>
          </a:stretch>
        </p:blipFill>
        <p:spPr>
          <a:xfrm>
            <a:off x="-1" y="26301"/>
            <a:ext cx="12192001" cy="6805395"/>
          </a:xfrm>
          <a:prstGeom prst="rect">
            <a:avLst/>
          </a:prstGeom>
        </p:spPr>
      </p:pic>
      <p:sp>
        <p:nvSpPr>
          <p:cNvPr id="2" name="Rectangle 1">
            <a:extLst>
              <a:ext uri="{FF2B5EF4-FFF2-40B4-BE49-F238E27FC236}">
                <a16:creationId xmlns:a16="http://schemas.microsoft.com/office/drawing/2014/main" id="{15EBD1D6-6531-E43E-03EA-948D5B7D40F7}"/>
              </a:ext>
            </a:extLst>
          </p:cNvPr>
          <p:cNvSpPr/>
          <p:nvPr/>
        </p:nvSpPr>
        <p:spPr>
          <a:xfrm>
            <a:off x="10363200" y="13086"/>
            <a:ext cx="1828800" cy="14571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4160069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3A9B3-98D0-62D0-D753-9B87F27B4E08}"/>
            </a:ext>
          </a:extLst>
        </p:cNvPr>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2BE8039A-3E40-3B8A-9879-B3353496B111}"/>
              </a:ext>
            </a:extLst>
          </p:cNvPr>
          <p:cNvPicPr>
            <a:picLocks noChangeAspect="1"/>
          </p:cNvPicPr>
          <p:nvPr/>
        </p:nvPicPr>
        <p:blipFill>
          <a:blip r:embed="rId2"/>
          <a:stretch>
            <a:fillRect/>
          </a:stretch>
        </p:blipFill>
        <p:spPr>
          <a:xfrm>
            <a:off x="0" y="41008"/>
            <a:ext cx="12192000" cy="6775983"/>
          </a:xfrm>
          <a:prstGeom prst="rect">
            <a:avLst/>
          </a:prstGeom>
        </p:spPr>
      </p:pic>
      <p:sp>
        <p:nvSpPr>
          <p:cNvPr id="2" name="Rectangle 1">
            <a:extLst>
              <a:ext uri="{FF2B5EF4-FFF2-40B4-BE49-F238E27FC236}">
                <a16:creationId xmlns:a16="http://schemas.microsoft.com/office/drawing/2014/main" id="{2EB7DCB3-6435-2EAD-E2F5-728BC34190F3}"/>
              </a:ext>
            </a:extLst>
          </p:cNvPr>
          <p:cNvSpPr/>
          <p:nvPr/>
        </p:nvSpPr>
        <p:spPr>
          <a:xfrm>
            <a:off x="10363200" y="13086"/>
            <a:ext cx="1828800" cy="14571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363951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2AA0-F3C2-7325-EBB2-C2D35D0BF731}"/>
            </a:ext>
          </a:extLst>
        </p:cNvPr>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A92DCB5A-D15C-A7CA-BB0F-AA063C1BAD1A}"/>
              </a:ext>
            </a:extLst>
          </p:cNvPr>
          <p:cNvPicPr>
            <a:picLocks noChangeAspect="1"/>
          </p:cNvPicPr>
          <p:nvPr/>
        </p:nvPicPr>
        <p:blipFill>
          <a:blip r:embed="rId2"/>
          <a:stretch>
            <a:fillRect/>
          </a:stretch>
        </p:blipFill>
        <p:spPr>
          <a:xfrm>
            <a:off x="9974" y="0"/>
            <a:ext cx="12182026" cy="6863618"/>
          </a:xfrm>
          <a:prstGeom prst="rect">
            <a:avLst/>
          </a:prstGeom>
        </p:spPr>
      </p:pic>
      <p:sp>
        <p:nvSpPr>
          <p:cNvPr id="2" name="Rectangle 1">
            <a:extLst>
              <a:ext uri="{FF2B5EF4-FFF2-40B4-BE49-F238E27FC236}">
                <a16:creationId xmlns:a16="http://schemas.microsoft.com/office/drawing/2014/main" id="{E2293F9F-9951-A4C2-3E6E-F1077E5DDDFB}"/>
              </a:ext>
            </a:extLst>
          </p:cNvPr>
          <p:cNvSpPr/>
          <p:nvPr/>
        </p:nvSpPr>
        <p:spPr>
          <a:xfrm>
            <a:off x="10363200" y="13086"/>
            <a:ext cx="1828800" cy="14571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46420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C3955-CF98-FF6F-2F47-DD7422A15525}"/>
            </a:ext>
          </a:extLst>
        </p:cNvPr>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4A02C0AD-9E90-5B5F-0A0B-2A61BCAC9083}"/>
              </a:ext>
            </a:extLst>
          </p:cNvPr>
          <p:cNvPicPr>
            <a:picLocks noChangeAspect="1"/>
          </p:cNvPicPr>
          <p:nvPr/>
        </p:nvPicPr>
        <p:blipFill>
          <a:blip r:embed="rId2"/>
          <a:stretch>
            <a:fillRect/>
          </a:stretch>
        </p:blipFill>
        <p:spPr>
          <a:xfrm>
            <a:off x="53286" y="0"/>
            <a:ext cx="12138714" cy="6888238"/>
          </a:xfrm>
          <a:prstGeom prst="rect">
            <a:avLst/>
          </a:prstGeom>
        </p:spPr>
      </p:pic>
      <p:sp>
        <p:nvSpPr>
          <p:cNvPr id="2" name="Rectangle 1">
            <a:extLst>
              <a:ext uri="{FF2B5EF4-FFF2-40B4-BE49-F238E27FC236}">
                <a16:creationId xmlns:a16="http://schemas.microsoft.com/office/drawing/2014/main" id="{3A32192C-525A-AAAD-4CDC-5DF511107CE0}"/>
              </a:ext>
            </a:extLst>
          </p:cNvPr>
          <p:cNvSpPr/>
          <p:nvPr/>
        </p:nvSpPr>
        <p:spPr>
          <a:xfrm>
            <a:off x="10363200" y="13086"/>
            <a:ext cx="1828800" cy="14571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197107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6BE41-9317-27F5-6B22-BA42BA34E378}"/>
            </a:ext>
          </a:extLst>
        </p:cNvPr>
        <p:cNvGrpSpPr/>
        <p:nvPr/>
      </p:nvGrpSpPr>
      <p:grpSpPr>
        <a:xfrm>
          <a:off x="0" y="0"/>
          <a:ext cx="0" cy="0"/>
          <a:chOff x="0" y="0"/>
          <a:chExt cx="0" cy="0"/>
        </a:xfrm>
      </p:grpSpPr>
      <p:pic>
        <p:nvPicPr>
          <p:cNvPr id="3" name="Image 2" descr="Une image contenant texte, capture d’écran, Police, Page web&#10;&#10;Le contenu généré par l’IA peut être incorrect.">
            <a:extLst>
              <a:ext uri="{FF2B5EF4-FFF2-40B4-BE49-F238E27FC236}">
                <a16:creationId xmlns:a16="http://schemas.microsoft.com/office/drawing/2014/main" id="{CF3670FF-FB88-38F1-FEFC-FD9728625D9F}"/>
              </a:ext>
            </a:extLst>
          </p:cNvPr>
          <p:cNvPicPr>
            <a:picLocks noChangeAspect="1"/>
          </p:cNvPicPr>
          <p:nvPr/>
        </p:nvPicPr>
        <p:blipFill>
          <a:blip r:embed="rId2"/>
          <a:stretch>
            <a:fillRect/>
          </a:stretch>
        </p:blipFill>
        <p:spPr>
          <a:xfrm>
            <a:off x="0" y="1121"/>
            <a:ext cx="12192000" cy="6855757"/>
          </a:xfrm>
          <a:prstGeom prst="rect">
            <a:avLst/>
          </a:prstGeom>
        </p:spPr>
      </p:pic>
      <p:sp>
        <p:nvSpPr>
          <p:cNvPr id="2" name="Rectangle 1">
            <a:extLst>
              <a:ext uri="{FF2B5EF4-FFF2-40B4-BE49-F238E27FC236}">
                <a16:creationId xmlns:a16="http://schemas.microsoft.com/office/drawing/2014/main" id="{C2D8270C-7B82-A6FC-5E05-A2AD4598DB96}"/>
              </a:ext>
            </a:extLst>
          </p:cNvPr>
          <p:cNvSpPr/>
          <p:nvPr/>
        </p:nvSpPr>
        <p:spPr>
          <a:xfrm>
            <a:off x="10363200" y="13086"/>
            <a:ext cx="1828800" cy="14571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3830716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B17F6-C23B-371B-0DC2-D56DF68C9A45}"/>
            </a:ext>
          </a:extLst>
        </p:cNvPr>
        <p:cNvGrpSpPr/>
        <p:nvPr/>
      </p:nvGrpSpPr>
      <p:grpSpPr>
        <a:xfrm>
          <a:off x="0" y="0"/>
          <a:ext cx="0" cy="0"/>
          <a:chOff x="0" y="0"/>
          <a:chExt cx="0" cy="0"/>
        </a:xfrm>
      </p:grpSpPr>
      <p:pic>
        <p:nvPicPr>
          <p:cNvPr id="3" name="Image 2" descr="Une image contenant texte, capture d’écran, Police, Page web&#10;&#10;Le contenu généré par l’IA peut être incorrect.">
            <a:extLst>
              <a:ext uri="{FF2B5EF4-FFF2-40B4-BE49-F238E27FC236}">
                <a16:creationId xmlns:a16="http://schemas.microsoft.com/office/drawing/2014/main" id="{25E8ED9F-8380-F9B5-25D5-25A63D6400AB}"/>
              </a:ext>
            </a:extLst>
          </p:cNvPr>
          <p:cNvPicPr>
            <a:picLocks noChangeAspect="1"/>
          </p:cNvPicPr>
          <p:nvPr/>
        </p:nvPicPr>
        <p:blipFill>
          <a:blip r:embed="rId2"/>
          <a:stretch>
            <a:fillRect/>
          </a:stretch>
        </p:blipFill>
        <p:spPr>
          <a:xfrm>
            <a:off x="8628" y="0"/>
            <a:ext cx="12183371" cy="6862860"/>
          </a:xfrm>
          <a:prstGeom prst="rect">
            <a:avLst/>
          </a:prstGeom>
        </p:spPr>
      </p:pic>
      <p:sp>
        <p:nvSpPr>
          <p:cNvPr id="2" name="Rectangle 1">
            <a:extLst>
              <a:ext uri="{FF2B5EF4-FFF2-40B4-BE49-F238E27FC236}">
                <a16:creationId xmlns:a16="http://schemas.microsoft.com/office/drawing/2014/main" id="{12B958A7-740E-AA2E-0129-7CEB91B002F3}"/>
              </a:ext>
            </a:extLst>
          </p:cNvPr>
          <p:cNvSpPr/>
          <p:nvPr/>
        </p:nvSpPr>
        <p:spPr>
          <a:xfrm>
            <a:off x="10363200" y="13086"/>
            <a:ext cx="1828800" cy="14571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382295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BD8CC7C-5777-80B4-FDE4-3E54C0191ADC}"/>
              </a:ext>
            </a:extLst>
          </p:cNvPr>
          <p:cNvSpPr>
            <a:spLocks noGrp="1"/>
          </p:cNvSpPr>
          <p:nvPr>
            <p:ph type="title"/>
          </p:nvPr>
        </p:nvSpPr>
        <p:spPr>
          <a:xfrm>
            <a:off x="808638" y="386930"/>
            <a:ext cx="9236700" cy="1188950"/>
          </a:xfrm>
        </p:spPr>
        <p:txBody>
          <a:bodyPr anchor="b">
            <a:normAutofit/>
          </a:bodyPr>
          <a:lstStyle/>
          <a:p>
            <a:r>
              <a:rPr lang="fr-FR" sz="5400" dirty="0"/>
              <a:t>Des textes de références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1F49CE4-EEC6-BDD4-2725-1DFD777C2A78}"/>
              </a:ext>
            </a:extLst>
          </p:cNvPr>
          <p:cNvSpPr>
            <a:spLocks noGrp="1"/>
          </p:cNvSpPr>
          <p:nvPr>
            <p:ph idx="1"/>
          </p:nvPr>
        </p:nvSpPr>
        <p:spPr>
          <a:xfrm>
            <a:off x="793660" y="2599509"/>
            <a:ext cx="10143668" cy="3435531"/>
          </a:xfrm>
        </p:spPr>
        <p:txBody>
          <a:bodyPr anchor="ctr">
            <a:noAutofit/>
          </a:bodyPr>
          <a:lstStyle/>
          <a:p>
            <a:pPr marL="0" indent="0">
              <a:buNone/>
            </a:pPr>
            <a:r>
              <a:rPr lang="fr-FR" sz="1800" i="1" dirty="0"/>
              <a:t>De nombreux textes précisent les droits des personnes en situation de handicap </a:t>
            </a:r>
            <a:r>
              <a:rPr lang="fr-FR" sz="1800" dirty="0"/>
              <a:t>:</a:t>
            </a:r>
          </a:p>
          <a:p>
            <a:pPr lvl="0"/>
            <a:r>
              <a:rPr lang="fr-FR" sz="1800" dirty="0"/>
              <a:t>Les textes de l'ONU (1975), la Déclaration et la Convention des Droits des Personnes handicapées, rappellent la nécessaire garantie à celles-ci de la pleine jouissance de tous les Droits de l'Homme et de toutes les libertés fondamentales.</a:t>
            </a:r>
          </a:p>
          <a:p>
            <a:pPr lvl="0"/>
            <a:r>
              <a:rPr lang="fr-FR" sz="1800" dirty="0"/>
              <a:t>La Loi du 2 janvier 2002 met en avant l'accompagnement individualisé, le projet personnel, le consentement éclairé.</a:t>
            </a:r>
          </a:p>
          <a:p>
            <a:pPr lvl="0"/>
            <a:r>
              <a:rPr lang="fr-FR" sz="1800" dirty="0"/>
              <a:t>La Loi du 11 février 2005 "Pour l’égalité des Droits et des Chances, la Participation et la Citoyenneté des Personnes Handicapées"</a:t>
            </a:r>
          </a:p>
          <a:p>
            <a:pPr lvl="0"/>
            <a:r>
              <a:rPr lang="fr-FR" sz="1800" dirty="0"/>
              <a:t>La Charte des Droits et des Libertés des Personnes accueillies qui s'impose au Foyer d’accueil médicalisé, rappelle la nécessité de protection, le droit à la sécurité, la liberté d'orientation sexuelle.</a:t>
            </a:r>
          </a:p>
          <a:p>
            <a:pPr lvl="0"/>
            <a:r>
              <a:rPr lang="fr-FR" sz="1800" b="1" dirty="0"/>
              <a:t>La CIRCULAIRE</a:t>
            </a:r>
            <a:r>
              <a:rPr lang="fr-FR" sz="1800" dirty="0"/>
              <a:t> N° DGCS/SD3B/</a:t>
            </a:r>
            <a:r>
              <a:rPr lang="fr-FR" sz="1800" b="1" dirty="0"/>
              <a:t>2021</a:t>
            </a:r>
            <a:r>
              <a:rPr lang="fr-FR" sz="1800" dirty="0"/>
              <a:t>/147 du </a:t>
            </a:r>
            <a:r>
              <a:rPr lang="fr-FR" sz="1800" b="1" dirty="0"/>
              <a:t>5 juillet 2021</a:t>
            </a:r>
            <a:r>
              <a:rPr lang="fr-FR" sz="1800" dirty="0"/>
              <a:t> relative au respect de l'intimité, des droits sexuels et reproductifs des personnes accompagnées dans les établissements et services médico sociaux relevant du champ du handicap et de la lutte contre les violences.</a:t>
            </a:r>
          </a:p>
        </p:txBody>
      </p:sp>
    </p:spTree>
    <p:extLst>
      <p:ext uri="{BB962C8B-B14F-4D97-AF65-F5344CB8AC3E}">
        <p14:creationId xmlns:p14="http://schemas.microsoft.com/office/powerpoint/2010/main" val="2939172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DF6122E1-DF70-716E-22C8-E6988A5A7562}"/>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VIDEO 1</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764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descr="Figure humaine en bois">
            <a:extLst>
              <a:ext uri="{FF2B5EF4-FFF2-40B4-BE49-F238E27FC236}">
                <a16:creationId xmlns:a16="http://schemas.microsoft.com/office/drawing/2014/main" id="{1A4B8380-24AE-6B01-FE50-FA20DB4AAC75}"/>
              </a:ext>
            </a:extLst>
          </p:cNvPr>
          <p:cNvPicPr>
            <a:picLocks noChangeAspect="1"/>
          </p:cNvPicPr>
          <p:nvPr/>
        </p:nvPicPr>
        <p:blipFill>
          <a:blip r:embed="rId2"/>
          <a:srcRect b="15730"/>
          <a:stretch>
            <a:fill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2BCF2D8-CCA4-AFA6-710E-67460472681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Questions / </a:t>
            </a:r>
            <a:r>
              <a:rPr lang="en-US" sz="3600" dirty="0" err="1">
                <a:solidFill>
                  <a:schemeClr val="tx1">
                    <a:lumMod val="85000"/>
                    <a:lumOff val="15000"/>
                  </a:schemeClr>
                </a:solidFill>
              </a:rPr>
              <a:t>Débats</a:t>
            </a:r>
            <a:endParaRPr lang="en-US" sz="3600" dirty="0">
              <a:solidFill>
                <a:schemeClr val="tx1">
                  <a:lumMod val="85000"/>
                  <a:lumOff val="15000"/>
                </a:schemeClr>
              </a:solidFill>
            </a:endParaRPr>
          </a:p>
        </p:txBody>
      </p:sp>
      <p:cxnSp>
        <p:nvCxnSpPr>
          <p:cNvPr id="16"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06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ZoneTexte 21">
            <a:extLst>
              <a:ext uri="{FF2B5EF4-FFF2-40B4-BE49-F238E27FC236}">
                <a16:creationId xmlns:a16="http://schemas.microsoft.com/office/drawing/2014/main" id="{A269D958-B218-A91B-47DA-EA5305F3883A}"/>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marL="0" lvl="0" indent="-228600" defTabSz="914400">
              <a:lnSpc>
                <a:spcPct val="90000"/>
              </a:lnSpc>
              <a:spcBef>
                <a:spcPct val="0"/>
              </a:spcBef>
              <a:spcAft>
                <a:spcPts val="600"/>
              </a:spcAft>
              <a:buClr>
                <a:srgbClr val="000000"/>
              </a:buClr>
              <a:buSzPts val="1900"/>
            </a:pPr>
            <a:r>
              <a:rPr lang="en-US" sz="4800" b="1" kern="1200">
                <a:solidFill>
                  <a:schemeClr val="tx1"/>
                </a:solidFill>
                <a:latin typeface="+mj-lt"/>
                <a:ea typeface="+mj-ea"/>
                <a:cs typeface="+mj-cs"/>
              </a:rPr>
              <a:t>Les objectifs de notre rencontre :</a:t>
            </a:r>
            <a:endParaRPr lang="en-US" sz="4800" kern="1200">
              <a:solidFill>
                <a:schemeClr val="tx1"/>
              </a:solidFill>
              <a:latin typeface="+mj-lt"/>
              <a:ea typeface="+mj-ea"/>
              <a:cs typeface="+mj-cs"/>
            </a:endParaRPr>
          </a:p>
        </p:txBody>
      </p:sp>
      <p:sp>
        <p:nvSpPr>
          <p:cNvPr id="5" name="ZoneTexte 4">
            <a:extLst>
              <a:ext uri="{FF2B5EF4-FFF2-40B4-BE49-F238E27FC236}">
                <a16:creationId xmlns:a16="http://schemas.microsoft.com/office/drawing/2014/main" id="{39A3EB3D-5847-29DE-5DA1-6BD731CB790B}"/>
              </a:ext>
            </a:extLst>
          </p:cNvPr>
          <p:cNvSpPr txBox="1"/>
          <p:nvPr/>
        </p:nvSpPr>
        <p:spPr>
          <a:xfrm>
            <a:off x="1045028" y="3017522"/>
            <a:ext cx="9941319" cy="3124658"/>
          </a:xfrm>
          <a:prstGeom prst="rect">
            <a:avLst/>
          </a:prstGeom>
        </p:spPr>
        <p:txBody>
          <a:bodyPr vert="horz" lIns="91440" tIns="45720" rIns="91440" bIns="45720" rtlCol="0" anchor="ctr">
            <a:normAutofit/>
          </a:bodyPr>
          <a:lstStyle/>
          <a:p>
            <a:pPr marL="342900" lvl="0" indent="-228600" defTabSz="914400">
              <a:lnSpc>
                <a:spcPct val="90000"/>
              </a:lnSpc>
              <a:spcBef>
                <a:spcPts val="380"/>
              </a:spcBef>
              <a:spcAft>
                <a:spcPts val="0"/>
              </a:spcAft>
              <a:buClr>
                <a:schemeClr val="dk1"/>
              </a:buClr>
              <a:buSzPts val="1900"/>
              <a:buFont typeface="Arial" panose="020B0604020202020204" pitchFamily="34" charset="0"/>
              <a:buChar char="•"/>
            </a:pPr>
            <a:endParaRPr lang="en-US" sz="2200" dirty="0"/>
          </a:p>
          <a:p>
            <a:pPr marL="285750" lvl="0" indent="-228600" defTabSz="914400">
              <a:lnSpc>
                <a:spcPct val="90000"/>
              </a:lnSpc>
              <a:spcBef>
                <a:spcPts val="360"/>
              </a:spcBef>
              <a:spcAft>
                <a:spcPts val="0"/>
              </a:spcAft>
              <a:buClr>
                <a:schemeClr val="dk1"/>
              </a:buClr>
              <a:buSzPts val="1800"/>
              <a:buFont typeface="Arial" panose="020B0604020202020204" pitchFamily="34" charset="0"/>
              <a:buChar char="•"/>
            </a:pPr>
            <a:r>
              <a:rPr lang="en-US" sz="2200" dirty="0" err="1"/>
              <a:t>Permettre</a:t>
            </a:r>
            <a:r>
              <a:rPr lang="en-US" sz="2200" dirty="0"/>
              <a:t> </a:t>
            </a:r>
            <a:r>
              <a:rPr lang="en-US" sz="2200" dirty="0" err="1"/>
              <a:t>l’expression</a:t>
            </a:r>
            <a:r>
              <a:rPr lang="en-US" sz="2200" dirty="0"/>
              <a:t> libre sur les relations (</a:t>
            </a:r>
            <a:r>
              <a:rPr lang="en-US" sz="2200" dirty="0" err="1"/>
              <a:t>amicales</a:t>
            </a:r>
            <a:r>
              <a:rPr lang="en-US" sz="2200" dirty="0"/>
              <a:t>, </a:t>
            </a:r>
            <a:r>
              <a:rPr lang="en-US" sz="2200" dirty="0" err="1"/>
              <a:t>amoureuses</a:t>
            </a:r>
            <a:r>
              <a:rPr lang="en-US" sz="2200" dirty="0"/>
              <a:t>, </a:t>
            </a:r>
            <a:r>
              <a:rPr lang="en-US" sz="2200" dirty="0" err="1"/>
              <a:t>familiales</a:t>
            </a:r>
            <a:r>
              <a:rPr lang="en-US" sz="2200" dirty="0"/>
              <a:t>, etc.)</a:t>
            </a:r>
          </a:p>
          <a:p>
            <a:pPr marL="0" lvl="0" indent="-228600" defTabSz="914400">
              <a:lnSpc>
                <a:spcPct val="90000"/>
              </a:lnSpc>
              <a:spcBef>
                <a:spcPts val="360"/>
              </a:spcBef>
              <a:spcAft>
                <a:spcPts val="0"/>
              </a:spcAft>
              <a:buClr>
                <a:schemeClr val="dk1"/>
              </a:buClr>
              <a:buSzPts val="1800"/>
              <a:buFont typeface="Arial" panose="020B0604020202020204" pitchFamily="34" charset="0"/>
              <a:buChar char="•"/>
            </a:pPr>
            <a:endParaRPr lang="en-US" sz="2200" dirty="0"/>
          </a:p>
          <a:p>
            <a:pPr marL="285750" lvl="0" indent="-228600" defTabSz="914400">
              <a:lnSpc>
                <a:spcPct val="90000"/>
              </a:lnSpc>
              <a:spcBef>
                <a:spcPts val="360"/>
              </a:spcBef>
              <a:spcAft>
                <a:spcPts val="0"/>
              </a:spcAft>
              <a:buClr>
                <a:schemeClr val="dk1"/>
              </a:buClr>
              <a:buSzPts val="1800"/>
              <a:buFont typeface="Arial" panose="020B0604020202020204" pitchFamily="34" charset="0"/>
              <a:buChar char="•"/>
            </a:pPr>
            <a:r>
              <a:rPr lang="en-US" sz="2200" dirty="0" err="1"/>
              <a:t>Améliorer</a:t>
            </a:r>
            <a:r>
              <a:rPr lang="en-US" sz="2200" dirty="0"/>
              <a:t> les </a:t>
            </a:r>
            <a:r>
              <a:rPr lang="en-US" sz="2200" dirty="0" err="1"/>
              <a:t>connaissances</a:t>
            </a:r>
            <a:r>
              <a:rPr lang="en-US" sz="2200" dirty="0"/>
              <a:t> sur les </a:t>
            </a:r>
            <a:r>
              <a:rPr lang="en-US" sz="2200" dirty="0" err="1"/>
              <a:t>moyens</a:t>
            </a:r>
            <a:r>
              <a:rPr lang="en-US" sz="2200" dirty="0"/>
              <a:t> de </a:t>
            </a:r>
            <a:r>
              <a:rPr lang="en-US" sz="2200" dirty="0" err="1"/>
              <a:t>prévention</a:t>
            </a:r>
            <a:r>
              <a:rPr lang="en-US" sz="2200" dirty="0"/>
              <a:t> et de contraception, le </a:t>
            </a:r>
            <a:r>
              <a:rPr lang="en-US" sz="2200" dirty="0" err="1"/>
              <a:t>consentement</a:t>
            </a:r>
            <a:r>
              <a:rPr lang="en-US" sz="2200" dirty="0"/>
              <a:t>, les </a:t>
            </a:r>
            <a:r>
              <a:rPr lang="en-US" sz="2200" dirty="0" err="1"/>
              <a:t>ressources</a:t>
            </a:r>
            <a:r>
              <a:rPr lang="en-US" sz="2200" dirty="0"/>
              <a:t>...</a:t>
            </a:r>
          </a:p>
          <a:p>
            <a:pPr marL="0" lvl="0" indent="-228600" defTabSz="914400">
              <a:lnSpc>
                <a:spcPct val="90000"/>
              </a:lnSpc>
              <a:spcBef>
                <a:spcPts val="360"/>
              </a:spcBef>
              <a:spcAft>
                <a:spcPts val="0"/>
              </a:spcAft>
              <a:buClr>
                <a:schemeClr val="dk1"/>
              </a:buClr>
              <a:buSzPts val="1800"/>
              <a:buFont typeface="Arial" panose="020B0604020202020204" pitchFamily="34" charset="0"/>
              <a:buChar char="•"/>
            </a:pPr>
            <a:endParaRPr lang="en-US" sz="2200" dirty="0"/>
          </a:p>
          <a:p>
            <a:pPr marL="285750" lvl="0" indent="-228600" defTabSz="914400">
              <a:lnSpc>
                <a:spcPct val="90000"/>
              </a:lnSpc>
              <a:spcBef>
                <a:spcPts val="360"/>
              </a:spcBef>
              <a:spcAft>
                <a:spcPts val="0"/>
              </a:spcAft>
              <a:buClr>
                <a:schemeClr val="dk1"/>
              </a:buClr>
              <a:buSzPts val="1800"/>
              <a:buFont typeface="Arial" panose="020B0604020202020204" pitchFamily="34" charset="0"/>
              <a:buChar char="•"/>
            </a:pPr>
            <a:r>
              <a:rPr lang="en-US" sz="2200" dirty="0" err="1"/>
              <a:t>Orienter</a:t>
            </a:r>
            <a:r>
              <a:rPr lang="en-US" sz="2200" dirty="0"/>
              <a:t> les </a:t>
            </a:r>
            <a:r>
              <a:rPr lang="en-US" sz="2200" dirty="0" err="1"/>
              <a:t>personnes</a:t>
            </a:r>
            <a:r>
              <a:rPr lang="en-US" sz="2200" dirty="0"/>
              <a:t> </a:t>
            </a:r>
            <a:r>
              <a:rPr lang="en-US" sz="2200" dirty="0" err="1"/>
              <a:t>vers</a:t>
            </a:r>
            <a:r>
              <a:rPr lang="en-US" sz="2200" dirty="0"/>
              <a:t> des </a:t>
            </a:r>
            <a:r>
              <a:rPr lang="en-US" sz="2200" dirty="0" err="1"/>
              <a:t>dispositifs</a:t>
            </a:r>
            <a:r>
              <a:rPr lang="en-US" sz="2200" dirty="0"/>
              <a:t> </a:t>
            </a:r>
            <a:r>
              <a:rPr lang="en-US" sz="2200" dirty="0" err="1"/>
              <a:t>d’accompagnement</a:t>
            </a:r>
            <a:r>
              <a:rPr lang="en-US" sz="2200" dirty="0"/>
              <a:t> sanitaire et social avec </a:t>
            </a:r>
            <a:r>
              <a:rPr lang="en-US" sz="2200" dirty="0" err="1"/>
              <a:t>une</a:t>
            </a:r>
            <a:r>
              <a:rPr lang="en-US" sz="2200" dirty="0"/>
              <a:t> </a:t>
            </a:r>
            <a:r>
              <a:rPr lang="en-US" sz="2200" dirty="0" err="1"/>
              <a:t>approche</a:t>
            </a:r>
            <a:r>
              <a:rPr lang="en-US" sz="2200" dirty="0"/>
              <a:t> </a:t>
            </a:r>
            <a:r>
              <a:rPr lang="en-US" sz="2200" dirty="0" err="1"/>
              <a:t>globale</a:t>
            </a:r>
            <a:endParaRPr lang="en-US" sz="2200" dirty="0"/>
          </a:p>
          <a:p>
            <a:pPr marL="285750" lvl="0" indent="-228600" defTabSz="914400">
              <a:lnSpc>
                <a:spcPct val="90000"/>
              </a:lnSpc>
              <a:spcBef>
                <a:spcPts val="360"/>
              </a:spcBef>
              <a:spcAft>
                <a:spcPts val="0"/>
              </a:spcAft>
              <a:buClr>
                <a:schemeClr val="dk1"/>
              </a:buClr>
              <a:buSzPts val="1800"/>
              <a:buFont typeface="Arial" panose="020B0604020202020204" pitchFamily="34" charset="0"/>
              <a:buChar char="•"/>
            </a:pPr>
            <a:endParaRPr lang="en-US" sz="2200" dirty="0"/>
          </a:p>
        </p:txBody>
      </p:sp>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011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E07373A-2279-3AFA-EE83-382A88436B01}"/>
              </a:ext>
            </a:extLst>
          </p:cNvPr>
          <p:cNvSpPr>
            <a:spLocks noGrp="1"/>
          </p:cNvSpPr>
          <p:nvPr>
            <p:ph type="title"/>
          </p:nvPr>
        </p:nvSpPr>
        <p:spPr>
          <a:xfrm>
            <a:off x="589560" y="856180"/>
            <a:ext cx="4560584" cy="1128068"/>
          </a:xfrm>
        </p:spPr>
        <p:txBody>
          <a:bodyPr anchor="ctr">
            <a:normAutofit/>
          </a:bodyPr>
          <a:lstStyle/>
          <a:p>
            <a:r>
              <a:rPr lang="fr-FR" sz="4000"/>
              <a:t>Et le consentement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2A5C585-9658-4BCC-0F67-FDAFFF6FFCC5}"/>
              </a:ext>
            </a:extLst>
          </p:cNvPr>
          <p:cNvSpPr>
            <a:spLocks noGrp="1"/>
          </p:cNvSpPr>
          <p:nvPr>
            <p:ph idx="1"/>
          </p:nvPr>
        </p:nvSpPr>
        <p:spPr>
          <a:xfrm>
            <a:off x="590719" y="2330505"/>
            <a:ext cx="4559425" cy="3979585"/>
          </a:xfrm>
        </p:spPr>
        <p:txBody>
          <a:bodyPr anchor="ctr">
            <a:normAutofit/>
          </a:bodyPr>
          <a:lstStyle/>
          <a:p>
            <a:r>
              <a:rPr lang="fr-FR" sz="2000" dirty="0"/>
              <a:t>Voir la vidéo LUMNI</a:t>
            </a:r>
          </a:p>
          <a:p>
            <a:pPr marL="0" indent="0">
              <a:buNone/>
            </a:pPr>
            <a:endParaRPr lang="fr-FR"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Le consentement c'est des OUI RÉELS (Réversibles, Éclairés, Enthousiates, Libres, Spécifiques) sinon, c'est NON">
            <a:extLst>
              <a:ext uri="{FF2B5EF4-FFF2-40B4-BE49-F238E27FC236}">
                <a16:creationId xmlns:a16="http://schemas.microsoft.com/office/drawing/2014/main" id="{6A16E3BC-825D-4BEC-AC1C-825AF9102F29}"/>
              </a:ext>
            </a:extLst>
          </p:cNvPr>
          <p:cNvPicPr>
            <a:picLocks noChangeAspect="1"/>
          </p:cNvPicPr>
          <p:nvPr/>
        </p:nvPicPr>
        <p:blipFill>
          <a:blip r:embed="rId2">
            <a:extLst>
              <a:ext uri="{28A0092B-C50C-407E-A947-70E740481C1C}">
                <a14:useLocalDpi xmlns:a14="http://schemas.microsoft.com/office/drawing/2010/main" val="0"/>
              </a:ext>
            </a:extLst>
          </a:blip>
          <a:srcRect b="3062"/>
          <a:stretch>
            <a:fillRect/>
          </a:stretch>
        </p:blipFill>
        <p:spPr bwMode="auto">
          <a:xfrm>
            <a:off x="6096000" y="799352"/>
            <a:ext cx="5307198" cy="5144704"/>
          </a:xfrm>
          <a:prstGeom prst="rect">
            <a:avLst/>
          </a:prstGeom>
          <a:noFill/>
        </p:spPr>
      </p:pic>
    </p:spTree>
    <p:extLst>
      <p:ext uri="{BB962C8B-B14F-4D97-AF65-F5344CB8AC3E}">
        <p14:creationId xmlns:p14="http://schemas.microsoft.com/office/powerpoint/2010/main" val="689655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58D81E-D7DA-FBBD-99BF-F976BBD8634C}"/>
              </a:ext>
            </a:extLst>
          </p:cNvPr>
          <p:cNvPicPr>
            <a:picLocks noChangeAspect="1"/>
          </p:cNvPicPr>
          <p:nvPr/>
        </p:nvPicPr>
        <p:blipFill>
          <a:blip r:embed="rId2"/>
          <a:srcRect t="18452" r="9091" b="14921"/>
          <a:stretch>
            <a:fill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61B6699-92A8-EE18-D902-7AF925B825F7}"/>
              </a:ext>
            </a:extLst>
          </p:cNvPr>
          <p:cNvSpPr>
            <a:spLocks noGrp="1"/>
          </p:cNvSpPr>
          <p:nvPr>
            <p:ph type="title"/>
          </p:nvPr>
        </p:nvSpPr>
        <p:spPr>
          <a:xfrm>
            <a:off x="838200" y="365125"/>
            <a:ext cx="10515600" cy="1325563"/>
          </a:xfrm>
        </p:spPr>
        <p:txBody>
          <a:bodyPr>
            <a:normAutofit/>
          </a:bodyPr>
          <a:lstStyle/>
          <a:p>
            <a:r>
              <a:rPr lang="fr-FR" sz="3700" dirty="0"/>
              <a:t>Le consentement peut-il être biaiser ou fausser ? </a:t>
            </a:r>
            <a:br>
              <a:rPr lang="fr-FR" sz="3700" dirty="0"/>
            </a:br>
            <a:endParaRPr lang="fr-FR" sz="3700" dirty="0"/>
          </a:p>
        </p:txBody>
      </p:sp>
      <p:graphicFrame>
        <p:nvGraphicFramePr>
          <p:cNvPr id="5" name="Espace réservé du contenu 2">
            <a:extLst>
              <a:ext uri="{FF2B5EF4-FFF2-40B4-BE49-F238E27FC236}">
                <a16:creationId xmlns:a16="http://schemas.microsoft.com/office/drawing/2014/main" id="{76B72402-8CB3-8BBE-8BDF-B339CD3CFE43}"/>
              </a:ext>
            </a:extLst>
          </p:cNvPr>
          <p:cNvGraphicFramePr>
            <a:graphicFrameLocks noGrp="1"/>
          </p:cNvGraphicFramePr>
          <p:nvPr>
            <p:ph idx="1"/>
            <p:extLst>
              <p:ext uri="{D42A27DB-BD31-4B8C-83A1-F6EECF244321}">
                <p14:modId xmlns:p14="http://schemas.microsoft.com/office/powerpoint/2010/main" val="779073838"/>
              </p:ext>
            </p:extLst>
          </p:nvPr>
        </p:nvGraphicFramePr>
        <p:xfrm>
          <a:off x="682752" y="1267968"/>
          <a:ext cx="11131296" cy="5224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179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38D489-DC03-B3F5-1B32-98E250A446A7}"/>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E8CFF0CA-8AD0-72EA-DBF4-CF14B7421E8A}"/>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VIDEO 2</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83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 capture d’écran, nombre, Police&#10;&#10;Le contenu généré par l’IA peut être incorrect.">
            <a:extLst>
              <a:ext uri="{FF2B5EF4-FFF2-40B4-BE49-F238E27FC236}">
                <a16:creationId xmlns:a16="http://schemas.microsoft.com/office/drawing/2014/main" id="{0044401C-27BF-78C7-44F4-5C5196E76E4F}"/>
              </a:ext>
            </a:extLst>
          </p:cNvPr>
          <p:cNvPicPr>
            <a:picLocks noGrp="1" noChangeAspect="1"/>
          </p:cNvPicPr>
          <p:nvPr>
            <p:ph idx="1"/>
          </p:nvPr>
        </p:nvPicPr>
        <p:blipFill>
          <a:blip r:embed="rId2"/>
          <a:stretch>
            <a:fillRect/>
          </a:stretch>
        </p:blipFill>
        <p:spPr>
          <a:xfrm>
            <a:off x="573024" y="24042"/>
            <a:ext cx="11241024" cy="6809915"/>
          </a:xfrm>
        </p:spPr>
      </p:pic>
    </p:spTree>
    <p:extLst>
      <p:ext uri="{BB962C8B-B14F-4D97-AF65-F5344CB8AC3E}">
        <p14:creationId xmlns:p14="http://schemas.microsoft.com/office/powerpoint/2010/main" val="399184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DD12A-B819-E961-5F05-9C3BF4676C76}"/>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CC8D04E-BF09-DCAB-F301-58C10C7F388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err="1">
                <a:solidFill>
                  <a:schemeClr val="tx1"/>
                </a:solidFill>
                <a:latin typeface="+mj-lt"/>
                <a:ea typeface="+mj-ea"/>
                <a:cs typeface="+mj-cs"/>
              </a:rPr>
              <a:t>S’il</a:t>
            </a:r>
            <a:r>
              <a:rPr lang="en-US" sz="6000" kern="1200" dirty="0">
                <a:solidFill>
                  <a:schemeClr val="tx1"/>
                </a:solidFill>
                <a:latin typeface="+mj-lt"/>
                <a:ea typeface="+mj-ea"/>
                <a:cs typeface="+mj-cs"/>
              </a:rPr>
              <a:t> </a:t>
            </a:r>
            <a:r>
              <a:rPr lang="en-US" sz="6000" kern="1200" dirty="0" err="1">
                <a:solidFill>
                  <a:schemeClr val="tx1"/>
                </a:solidFill>
                <a:latin typeface="+mj-lt"/>
                <a:ea typeface="+mj-ea"/>
                <a:cs typeface="+mj-cs"/>
              </a:rPr>
              <a:t>reste</a:t>
            </a:r>
            <a:r>
              <a:rPr lang="en-US" sz="6000" kern="1200" dirty="0">
                <a:solidFill>
                  <a:schemeClr val="tx1"/>
                </a:solidFill>
                <a:latin typeface="+mj-lt"/>
                <a:ea typeface="+mj-ea"/>
                <a:cs typeface="+mj-cs"/>
              </a:rPr>
              <a:t> encore du temps : JOUONS</a:t>
            </a:r>
          </a:p>
        </p:txBody>
      </p:sp>
    </p:spTree>
    <p:extLst>
      <p:ext uri="{BB962C8B-B14F-4D97-AF65-F5344CB8AC3E}">
        <p14:creationId xmlns:p14="http://schemas.microsoft.com/office/powerpoint/2010/main" val="3018435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F43B6-D8BE-1ADA-C24F-A0891C902A7C}"/>
            </a:ext>
          </a:extLst>
        </p:cNvPr>
        <p:cNvGrpSpPr/>
        <p:nvPr/>
      </p:nvGrpSpPr>
      <p:grpSpPr>
        <a:xfrm>
          <a:off x="0" y="0"/>
          <a:ext cx="0" cy="0"/>
          <a:chOff x="0" y="0"/>
          <a:chExt cx="0" cy="0"/>
        </a:xfrm>
      </p:grpSpPr>
      <p:pic>
        <p:nvPicPr>
          <p:cNvPr id="5" name="Image 4" descr="Une image contenant texte, capture d’écran, Police, Page web&#10;&#10;Le contenu généré par l’IA peut être incorrect.">
            <a:extLst>
              <a:ext uri="{FF2B5EF4-FFF2-40B4-BE49-F238E27FC236}">
                <a16:creationId xmlns:a16="http://schemas.microsoft.com/office/drawing/2014/main" id="{FD69D22C-9E18-846A-5263-3653C9B5ABAA}"/>
              </a:ext>
            </a:extLst>
          </p:cNvPr>
          <p:cNvPicPr>
            <a:picLocks noChangeAspect="1"/>
          </p:cNvPicPr>
          <p:nvPr/>
        </p:nvPicPr>
        <p:blipFill>
          <a:blip r:embed="rId2"/>
          <a:stretch>
            <a:fillRect/>
          </a:stretch>
        </p:blipFill>
        <p:spPr>
          <a:xfrm>
            <a:off x="0" y="43660"/>
            <a:ext cx="12270620" cy="6814340"/>
          </a:xfrm>
          <a:prstGeom prst="rect">
            <a:avLst/>
          </a:prstGeom>
        </p:spPr>
      </p:pic>
      <p:sp>
        <p:nvSpPr>
          <p:cNvPr id="2" name="Rectangle 1">
            <a:extLst>
              <a:ext uri="{FF2B5EF4-FFF2-40B4-BE49-F238E27FC236}">
                <a16:creationId xmlns:a16="http://schemas.microsoft.com/office/drawing/2014/main" id="{0C9F3BA0-E458-88D5-2F6B-146FE3C0C9DA}"/>
              </a:ext>
            </a:extLst>
          </p:cNvPr>
          <p:cNvSpPr/>
          <p:nvPr/>
        </p:nvSpPr>
        <p:spPr>
          <a:xfrm>
            <a:off x="10006642" y="13086"/>
            <a:ext cx="2185358" cy="14571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2153003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BD8167B-F187-1734-AA07-66BD62A2A292}"/>
              </a:ext>
            </a:extLst>
          </p:cNvPr>
          <p:cNvSpPr>
            <a:spLocks noGrp="1"/>
          </p:cNvSpPr>
          <p:nvPr>
            <p:ph type="title"/>
          </p:nvPr>
        </p:nvSpPr>
        <p:spPr>
          <a:xfrm>
            <a:off x="808638" y="386930"/>
            <a:ext cx="9236700" cy="1188950"/>
          </a:xfrm>
        </p:spPr>
        <p:txBody>
          <a:bodyPr anchor="b">
            <a:normAutofit/>
          </a:bodyPr>
          <a:lstStyle/>
          <a:p>
            <a:r>
              <a:rPr lang="fr-FR" sz="5400" dirty="0"/>
              <a:t>Professionnels ressources</a:t>
            </a:r>
          </a:p>
        </p:txBody>
      </p:sp>
      <p:grpSp>
        <p:nvGrpSpPr>
          <p:cNvPr id="17"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1EFD470-231D-C598-7854-6BFCFCED8B75}"/>
              </a:ext>
            </a:extLst>
          </p:cNvPr>
          <p:cNvSpPr>
            <a:spLocks noGrp="1"/>
          </p:cNvSpPr>
          <p:nvPr>
            <p:ph idx="1"/>
          </p:nvPr>
        </p:nvSpPr>
        <p:spPr>
          <a:xfrm>
            <a:off x="793660" y="2599509"/>
            <a:ext cx="10143668" cy="3435531"/>
          </a:xfrm>
        </p:spPr>
        <p:txBody>
          <a:bodyPr anchor="ctr">
            <a:normAutofit fontScale="62500" lnSpcReduction="20000"/>
          </a:bodyPr>
          <a:lstStyle/>
          <a:p>
            <a:pPr marL="0" indent="0">
              <a:buNone/>
            </a:pPr>
            <a:r>
              <a:rPr lang="fr-FR" sz="2400" dirty="0"/>
              <a:t>• </a:t>
            </a:r>
            <a:r>
              <a:rPr lang="fr-FR" sz="2400" b="1" dirty="0"/>
              <a:t>Médecin généraliste </a:t>
            </a:r>
            <a:r>
              <a:rPr lang="fr-FR" sz="2400" dirty="0"/>
              <a:t>: soigne les petits et grands problèmes de santé et peut orienter vers un autre professionnel.</a:t>
            </a:r>
          </a:p>
          <a:p>
            <a:pPr marL="0" indent="0">
              <a:buNone/>
            </a:pPr>
            <a:r>
              <a:rPr lang="fr-FR" sz="2400" dirty="0"/>
              <a:t>• </a:t>
            </a:r>
            <a:r>
              <a:rPr lang="fr-FR" sz="2400" b="1" dirty="0"/>
              <a:t>Sage-femme</a:t>
            </a:r>
            <a:r>
              <a:rPr lang="fr-FR" sz="2400" dirty="0"/>
              <a:t> : suit les femmes  pendant la grossesse, mais aussi pour la contraception, les règles ou les suivis gynécologiques.</a:t>
            </a:r>
          </a:p>
          <a:p>
            <a:pPr marL="0" indent="0">
              <a:buNone/>
            </a:pPr>
            <a:r>
              <a:rPr lang="fr-FR" sz="2400" dirty="0"/>
              <a:t>• </a:t>
            </a:r>
            <a:r>
              <a:rPr lang="fr-FR" sz="2400" b="1" dirty="0"/>
              <a:t>Gynécologue</a:t>
            </a:r>
            <a:r>
              <a:rPr lang="fr-FR" sz="2400" dirty="0"/>
              <a:t> : médecin des femmes, s’occupe des règles, du suivi gynécologique, de la contraception, des grossesses, des douleurs ou infections.</a:t>
            </a:r>
          </a:p>
          <a:p>
            <a:pPr marL="0" indent="0">
              <a:buNone/>
            </a:pPr>
            <a:r>
              <a:rPr lang="fr-FR" sz="2400" dirty="0"/>
              <a:t>• </a:t>
            </a:r>
            <a:r>
              <a:rPr lang="fr-FR" sz="2400" b="1" dirty="0"/>
              <a:t>Urologue</a:t>
            </a:r>
            <a:r>
              <a:rPr lang="fr-FR" sz="2400" dirty="0"/>
              <a:t> : médecin de la vessie, des reins et des parties intimes. Il soigne aussi les problèmes pour uriner ou les troubles de l’érection.</a:t>
            </a:r>
          </a:p>
          <a:p>
            <a:pPr marL="0" indent="0">
              <a:buNone/>
            </a:pPr>
            <a:r>
              <a:rPr lang="fr-FR" sz="2400" dirty="0"/>
              <a:t>• </a:t>
            </a:r>
            <a:r>
              <a:rPr lang="fr-FR" sz="2400" b="1" dirty="0"/>
              <a:t>Andrologue</a:t>
            </a:r>
            <a:r>
              <a:rPr lang="fr-FR" sz="2400" dirty="0"/>
              <a:t> : médecin spécialiste du corps des hommes. Il traite les problèmes de fertilité, d’érection ou de testicules.</a:t>
            </a:r>
          </a:p>
          <a:p>
            <a:pPr marL="0" indent="0">
              <a:buNone/>
            </a:pPr>
            <a:r>
              <a:rPr lang="fr-FR" sz="2400" dirty="0"/>
              <a:t>• </a:t>
            </a:r>
            <a:r>
              <a:rPr lang="fr-FR" sz="2400" b="1" dirty="0"/>
              <a:t>Sexologue</a:t>
            </a:r>
            <a:r>
              <a:rPr lang="fr-FR" sz="2400" dirty="0"/>
              <a:t> : professionnel qui aide à mieux vivre sa sexualité. On peut lui parler de désir, de plaisir, de douleurs, d’érections ou de difficultés sexuelles rencontrées seule ou en couple.</a:t>
            </a:r>
          </a:p>
          <a:p>
            <a:pPr marL="0" indent="0">
              <a:buNone/>
            </a:pPr>
            <a:r>
              <a:rPr lang="fr-FR" sz="2400" dirty="0"/>
              <a:t>• </a:t>
            </a:r>
            <a:r>
              <a:rPr lang="fr-FR" sz="2400" b="1" dirty="0"/>
              <a:t>Conseiller conjugal et familial </a:t>
            </a:r>
            <a:r>
              <a:rPr lang="fr-FR" sz="2400" dirty="0"/>
              <a:t>: aide à parler d’amour, de couple, de sexualité ou de problèmes dans les relations.</a:t>
            </a:r>
          </a:p>
          <a:p>
            <a:pPr marL="0" indent="0">
              <a:buNone/>
            </a:pPr>
            <a:r>
              <a:rPr lang="fr-FR" sz="2400" dirty="0"/>
              <a:t>• </a:t>
            </a:r>
            <a:r>
              <a:rPr lang="fr-FR" sz="2400" b="1" dirty="0"/>
              <a:t>Psychologue / Psychiatre </a:t>
            </a:r>
            <a:r>
              <a:rPr lang="fr-FR" sz="2400" dirty="0"/>
              <a:t>: aide à parler des émotions, des angoisses, des blocages ou de traumatismes qui touchent la vie affective et sexuelle.</a:t>
            </a:r>
          </a:p>
          <a:p>
            <a:pPr marL="0" indent="0">
              <a:buNone/>
            </a:pPr>
            <a:endParaRPr lang="fr-FR" sz="2400" dirty="0"/>
          </a:p>
        </p:txBody>
      </p:sp>
    </p:spTree>
    <p:extLst>
      <p:ext uri="{BB962C8B-B14F-4D97-AF65-F5344CB8AC3E}">
        <p14:creationId xmlns:p14="http://schemas.microsoft.com/office/powerpoint/2010/main" val="1383509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DB3E374-40D0-12D1-47C7-EFFA55A2D77A}"/>
              </a:ext>
            </a:extLst>
          </p:cNvPr>
          <p:cNvSpPr>
            <a:spLocks noGrp="1"/>
          </p:cNvSpPr>
          <p:nvPr>
            <p:ph type="title"/>
          </p:nvPr>
        </p:nvSpPr>
        <p:spPr>
          <a:xfrm>
            <a:off x="808638" y="386930"/>
            <a:ext cx="9236700" cy="1188950"/>
          </a:xfrm>
        </p:spPr>
        <p:txBody>
          <a:bodyPr anchor="b">
            <a:normAutofit/>
          </a:bodyPr>
          <a:lstStyle/>
          <a:p>
            <a:r>
              <a:rPr lang="fr-FR" sz="5400"/>
              <a:t>Lieux ressources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2A2171C-701F-766F-9A9C-480C1AFDE2EC}"/>
              </a:ext>
            </a:extLst>
          </p:cNvPr>
          <p:cNvSpPr>
            <a:spLocks noGrp="1"/>
          </p:cNvSpPr>
          <p:nvPr>
            <p:ph idx="1"/>
          </p:nvPr>
        </p:nvSpPr>
        <p:spPr>
          <a:xfrm>
            <a:off x="288758" y="2430379"/>
            <a:ext cx="11094604" cy="3814010"/>
          </a:xfrm>
        </p:spPr>
        <p:txBody>
          <a:bodyPr anchor="ctr">
            <a:normAutofit/>
          </a:bodyPr>
          <a:lstStyle/>
          <a:p>
            <a:pPr marL="0" indent="0">
              <a:buNone/>
            </a:pPr>
            <a:r>
              <a:rPr lang="fr-FR" sz="1300" dirty="0"/>
              <a:t>• </a:t>
            </a:r>
            <a:r>
              <a:rPr lang="fr-FR" sz="1300" b="1" dirty="0"/>
              <a:t>CEGIDD</a:t>
            </a:r>
            <a:r>
              <a:rPr lang="fr-FR" sz="1300" dirty="0"/>
              <a:t> (Centre Gratuit d’Information, de Dépistage et de Diagnostic) : lieu pour faire un test de dépistage (VIH, IST…) </a:t>
            </a:r>
            <a:r>
              <a:rPr lang="fr-FR" sz="1300" b="1" dirty="0"/>
              <a:t>gratuitement et sans jugement</a:t>
            </a:r>
            <a:r>
              <a:rPr lang="fr-FR" sz="1300" dirty="0"/>
              <a:t>. On peut aussi poser des questions sur la sexualité.</a:t>
            </a:r>
          </a:p>
          <a:p>
            <a:pPr marL="0" indent="0">
              <a:buNone/>
            </a:pPr>
            <a:r>
              <a:rPr lang="fr-FR" sz="1300" dirty="0"/>
              <a:t>• </a:t>
            </a:r>
            <a:r>
              <a:rPr lang="fr-FR" sz="1300" b="1" dirty="0"/>
              <a:t>PMI</a:t>
            </a:r>
            <a:r>
              <a:rPr lang="fr-FR" sz="1300" dirty="0"/>
              <a:t> (Protection Maternelle et Infantile) : lieu pour les femmes enceintes, les jeunes parents, les enfants de moins de 6 ans. On peut y parler de contraception, grossesse, santé des bébés. Gratuit.</a:t>
            </a:r>
          </a:p>
          <a:p>
            <a:pPr marL="0" indent="0">
              <a:buNone/>
            </a:pPr>
            <a:r>
              <a:rPr lang="fr-FR" sz="1300" dirty="0"/>
              <a:t>• </a:t>
            </a:r>
            <a:r>
              <a:rPr lang="fr-FR" sz="1300" b="1" dirty="0"/>
              <a:t>Planning Familial </a:t>
            </a:r>
            <a:r>
              <a:rPr lang="fr-FR" sz="1300" dirty="0"/>
              <a:t>: association qui parle de </a:t>
            </a:r>
            <a:r>
              <a:rPr lang="fr-FR" sz="1300" b="1" dirty="0"/>
              <a:t>sexualité, contraception, IVG, relations amoureuses, violences</a:t>
            </a:r>
            <a:r>
              <a:rPr lang="fr-FR" sz="1300" dirty="0"/>
              <a:t>… Ouvert à tous, souvent </a:t>
            </a:r>
            <a:r>
              <a:rPr lang="fr-FR" sz="1300" b="1" dirty="0"/>
              <a:t>gratuit</a:t>
            </a:r>
            <a:r>
              <a:rPr lang="fr-FR" sz="1300" dirty="0"/>
              <a:t>, confidentiel et à l’écoute.</a:t>
            </a:r>
          </a:p>
          <a:p>
            <a:pPr marL="0" indent="0">
              <a:buNone/>
            </a:pPr>
            <a:r>
              <a:rPr lang="fr-FR" sz="1300" dirty="0"/>
              <a:t>• </a:t>
            </a:r>
            <a:r>
              <a:rPr lang="fr-FR" sz="1300" b="1" dirty="0"/>
              <a:t>Maison des adolescents </a:t>
            </a:r>
            <a:r>
              <a:rPr lang="fr-FR" sz="1300" dirty="0"/>
              <a:t>: lieu d’accueil pour les jeunes (11 à 25 ans), pour parler </a:t>
            </a:r>
            <a:r>
              <a:rPr lang="fr-FR" sz="1300" b="1" dirty="0"/>
              <a:t>santé, émotions, relations, sexualité</a:t>
            </a:r>
            <a:r>
              <a:rPr lang="fr-FR" sz="1300" dirty="0"/>
              <a:t>, sans jugement.</a:t>
            </a:r>
          </a:p>
          <a:p>
            <a:pPr marL="0" indent="0">
              <a:buNone/>
            </a:pPr>
            <a:r>
              <a:rPr lang="fr-FR" sz="1300" dirty="0"/>
              <a:t>• </a:t>
            </a:r>
            <a:r>
              <a:rPr lang="fr-FR" sz="1300" b="1" dirty="0"/>
              <a:t>Centres de santé sexuelle / centres de santé </a:t>
            </a:r>
            <a:r>
              <a:rPr lang="fr-FR" sz="1300" dirty="0"/>
              <a:t>: lieux pour </a:t>
            </a:r>
            <a:r>
              <a:rPr lang="fr-FR" sz="1300" b="1" dirty="0"/>
              <a:t>voir un professionnel</a:t>
            </a:r>
            <a:r>
              <a:rPr lang="fr-FR" sz="1300" dirty="0"/>
              <a:t> (médecin, sage-femme, conseiller…), poser ses questions, faire un suivi ou un dépistage.</a:t>
            </a:r>
          </a:p>
          <a:p>
            <a:pPr marL="0" indent="0">
              <a:buNone/>
            </a:pPr>
            <a:r>
              <a:rPr lang="fr-FR" sz="1300" dirty="0"/>
              <a:t>• </a:t>
            </a:r>
            <a:r>
              <a:rPr lang="fr-FR" sz="1300" b="1" dirty="0"/>
              <a:t>Associations spécialisées </a:t>
            </a:r>
            <a:r>
              <a:rPr lang="fr-FR" sz="1300" dirty="0"/>
              <a:t>(par exemple AIDES, SOS Homophobie, APF, GEM …) : pour les personnes vivant avec le VIH, les personnes LGBT+, ou en situation de handicap. On peut y trouver </a:t>
            </a:r>
            <a:r>
              <a:rPr lang="fr-FR" sz="1300" b="1" dirty="0"/>
              <a:t>écoute, conseils, groupes de parole</a:t>
            </a:r>
            <a:r>
              <a:rPr lang="fr-FR" sz="1300" dirty="0"/>
              <a:t>.</a:t>
            </a:r>
          </a:p>
          <a:p>
            <a:pPr marL="0" indent="0">
              <a:buNone/>
            </a:pPr>
            <a:r>
              <a:rPr lang="fr-FR" sz="1300" dirty="0"/>
              <a:t>• </a:t>
            </a:r>
            <a:r>
              <a:rPr lang="fr-FR" sz="1300" b="1" dirty="0"/>
              <a:t>SAPPH</a:t>
            </a:r>
            <a:r>
              <a:rPr lang="fr-FR" sz="1300" dirty="0"/>
              <a:t> (Services d’Accompagnement à la Parentalité des Personnes en situation de Handicap) : accompagnent les </a:t>
            </a:r>
            <a:r>
              <a:rPr lang="fr-FR" sz="1300" b="1" dirty="0"/>
              <a:t>personnes en situation de handicap</a:t>
            </a:r>
            <a:r>
              <a:rPr lang="fr-FR" sz="1300" dirty="0"/>
              <a:t> qui sont parents ou veulent le devenir. Ils parlent aussi de </a:t>
            </a:r>
            <a:r>
              <a:rPr lang="fr-FR" sz="1300" b="1" dirty="0"/>
              <a:t>vie affective, désir d’enfant, contraception, soutien à la parentalité</a:t>
            </a:r>
            <a:r>
              <a:rPr lang="fr-FR" sz="1300" dirty="0"/>
              <a:t>.</a:t>
            </a:r>
          </a:p>
          <a:p>
            <a:endParaRPr lang="fr-FR" sz="1300" dirty="0"/>
          </a:p>
        </p:txBody>
      </p:sp>
    </p:spTree>
    <p:extLst>
      <p:ext uri="{BB962C8B-B14F-4D97-AF65-F5344CB8AC3E}">
        <p14:creationId xmlns:p14="http://schemas.microsoft.com/office/powerpoint/2010/main" val="255312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42FBCDA-15F0-60AE-1573-B1C636C2E11C}"/>
              </a:ext>
            </a:extLst>
          </p:cNvPr>
          <p:cNvSpPr>
            <a:spLocks noGrp="1"/>
          </p:cNvSpPr>
          <p:nvPr>
            <p:ph type="title"/>
          </p:nvPr>
        </p:nvSpPr>
        <p:spPr>
          <a:xfrm>
            <a:off x="808638" y="386930"/>
            <a:ext cx="9236700" cy="1188950"/>
          </a:xfrm>
        </p:spPr>
        <p:txBody>
          <a:bodyPr anchor="b">
            <a:normAutofit/>
          </a:bodyPr>
          <a:lstStyle/>
          <a:p>
            <a:r>
              <a:rPr lang="fr-FR" sz="5400" dirty="0"/>
              <a:t>Outils Ressources (ouvrir liste)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B539CEF-E346-170E-4C00-9BAB748FCA6E}"/>
              </a:ext>
            </a:extLst>
          </p:cNvPr>
          <p:cNvSpPr>
            <a:spLocks noGrp="1"/>
          </p:cNvSpPr>
          <p:nvPr>
            <p:ph idx="1"/>
          </p:nvPr>
        </p:nvSpPr>
        <p:spPr>
          <a:xfrm>
            <a:off x="793660" y="2599509"/>
            <a:ext cx="10143668" cy="3435531"/>
          </a:xfrm>
        </p:spPr>
        <p:txBody>
          <a:bodyPr anchor="ctr">
            <a:normAutofit/>
          </a:bodyPr>
          <a:lstStyle/>
          <a:p>
            <a:r>
              <a:rPr lang="fr-FR" sz="1900" dirty="0" err="1"/>
              <a:t>Intim’agir</a:t>
            </a:r>
            <a:r>
              <a:rPr lang="fr-FR" sz="1900" dirty="0"/>
              <a:t> et dispositif </a:t>
            </a:r>
            <a:r>
              <a:rPr lang="fr-FR" sz="1900" dirty="0" err="1"/>
              <a:t>Handigynéco</a:t>
            </a:r>
            <a:endParaRPr lang="fr-FR" sz="1900" dirty="0"/>
          </a:p>
          <a:p>
            <a:r>
              <a:rPr lang="fr-FR" sz="1900" dirty="0"/>
              <a:t>Santé BD</a:t>
            </a:r>
          </a:p>
          <a:p>
            <a:r>
              <a:rPr lang="fr-FR" sz="1900" dirty="0"/>
              <a:t>SEXOSOLO (qui est un vrai projet d’accompagnement à la masturbation, pour que les parents puissent trouver un tiers un éducateur pour accompagner leur enfant dans </a:t>
            </a:r>
            <a:r>
              <a:rPr lang="fr-FR" sz="1900" dirty="0" err="1"/>
              <a:t>sexosolo</a:t>
            </a:r>
            <a:r>
              <a:rPr lang="fr-FR" sz="1900" dirty="0"/>
              <a:t>. )</a:t>
            </a:r>
          </a:p>
          <a:p>
            <a:r>
              <a:rPr lang="fr-FR" sz="1900" dirty="0"/>
              <a:t>Le site du </a:t>
            </a:r>
            <a:r>
              <a:rPr lang="fr-FR" sz="1900" dirty="0" err="1"/>
              <a:t>Cehres</a:t>
            </a:r>
            <a:endParaRPr lang="fr-FR" sz="1900" dirty="0"/>
          </a:p>
          <a:p>
            <a:r>
              <a:rPr lang="fr-FR" sz="1900" dirty="0" err="1"/>
              <a:t>Mag</a:t>
            </a:r>
            <a:r>
              <a:rPr lang="fr-FR" sz="1900" dirty="0"/>
              <a:t> Je veux et j’existe</a:t>
            </a:r>
          </a:p>
          <a:p>
            <a:r>
              <a:rPr lang="fr-FR" sz="1900" dirty="0" err="1"/>
              <a:t>Sexotuto</a:t>
            </a:r>
            <a:r>
              <a:rPr lang="fr-FR" sz="1900" dirty="0"/>
              <a:t> sur </a:t>
            </a:r>
            <a:r>
              <a:rPr lang="fr-FR" sz="1900" dirty="0" err="1"/>
              <a:t>lumni</a:t>
            </a:r>
            <a:r>
              <a:rPr lang="fr-FR" sz="1900" dirty="0"/>
              <a:t> pour celleux qui ont le plus de compréhension</a:t>
            </a:r>
          </a:p>
          <a:p>
            <a:r>
              <a:rPr lang="fr-FR" sz="1900" dirty="0"/>
              <a:t>La </a:t>
            </a:r>
            <a:r>
              <a:rPr lang="fr-FR" sz="1900" dirty="0" err="1"/>
              <a:t>malette</a:t>
            </a:r>
            <a:r>
              <a:rPr lang="fr-FR" sz="1900" dirty="0"/>
              <a:t> des femmes et des hommes</a:t>
            </a:r>
          </a:p>
          <a:p>
            <a:r>
              <a:rPr lang="fr-FR" sz="1900" dirty="0"/>
              <a:t>Sous les draps – </a:t>
            </a:r>
            <a:r>
              <a:rPr lang="fr-FR" sz="1900" dirty="0" err="1"/>
              <a:t>Creativ</a:t>
            </a:r>
            <a:r>
              <a:rPr lang="fr-FR" sz="1900" dirty="0"/>
              <a:t>’ handicap</a:t>
            </a:r>
          </a:p>
          <a:p>
            <a:endParaRPr lang="fr-FR" sz="1900" dirty="0"/>
          </a:p>
        </p:txBody>
      </p:sp>
    </p:spTree>
    <p:extLst>
      <p:ext uri="{BB962C8B-B14F-4D97-AF65-F5344CB8AC3E}">
        <p14:creationId xmlns:p14="http://schemas.microsoft.com/office/powerpoint/2010/main" val="225145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F32045-6D5C-0A52-F013-4C93669A0F3D}"/>
              </a:ext>
            </a:extLst>
          </p:cNvPr>
          <p:cNvPicPr>
            <a:picLocks noChangeAspect="1"/>
          </p:cNvPicPr>
          <p:nvPr/>
        </p:nvPicPr>
        <p:blipFill>
          <a:blip r:embed="rId2">
            <a:duotone>
              <a:schemeClr val="bg2">
                <a:shade val="45000"/>
                <a:satMod val="135000"/>
              </a:schemeClr>
              <a:prstClr val="white"/>
            </a:duotone>
          </a:blip>
          <a:srcRect b="1279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BA7EC1D-46F3-7056-5DD8-1A52DE255799}"/>
              </a:ext>
            </a:extLst>
          </p:cNvPr>
          <p:cNvSpPr>
            <a:spLocks noGrp="1"/>
          </p:cNvSpPr>
          <p:nvPr>
            <p:ph type="title"/>
          </p:nvPr>
        </p:nvSpPr>
        <p:spPr>
          <a:xfrm>
            <a:off x="838200" y="365125"/>
            <a:ext cx="10515600" cy="1325563"/>
          </a:xfrm>
        </p:spPr>
        <p:txBody>
          <a:bodyPr>
            <a:normAutofit fontScale="90000"/>
          </a:bodyPr>
          <a:lstStyle/>
          <a:p>
            <a:r>
              <a:rPr lang="fr-FR" sz="3400" b="1"/>
              <a:t>⚖️ Combien de plaintes aboutissent à une condamnation ?</a:t>
            </a:r>
            <a:br>
              <a:rPr lang="fr-FR" sz="3400" b="1"/>
            </a:br>
            <a:endParaRPr lang="fr-FR" sz="3400"/>
          </a:p>
        </p:txBody>
      </p:sp>
      <p:graphicFrame>
        <p:nvGraphicFramePr>
          <p:cNvPr id="5" name="Espace réservé du contenu 2">
            <a:extLst>
              <a:ext uri="{FF2B5EF4-FFF2-40B4-BE49-F238E27FC236}">
                <a16:creationId xmlns:a16="http://schemas.microsoft.com/office/drawing/2014/main" id="{7520DE18-EA20-76D1-2AE6-C953E91891B5}"/>
              </a:ext>
            </a:extLst>
          </p:cNvPr>
          <p:cNvGraphicFramePr>
            <a:graphicFrameLocks noGrp="1"/>
          </p:cNvGraphicFramePr>
          <p:nvPr>
            <p:ph idx="1"/>
            <p:extLst>
              <p:ext uri="{D42A27DB-BD31-4B8C-83A1-F6EECF244321}">
                <p14:modId xmlns:p14="http://schemas.microsoft.com/office/powerpoint/2010/main" val="32241612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70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B9B4DE1-6016-BA4F-89B2-0D1DFA06E87D}"/>
              </a:ext>
            </a:extLst>
          </p:cNvPr>
          <p:cNvSpPr>
            <a:spLocks noGrp="1"/>
          </p:cNvSpPr>
          <p:nvPr>
            <p:ph type="title"/>
          </p:nvPr>
        </p:nvSpPr>
        <p:spPr>
          <a:xfrm>
            <a:off x="645065" y="1463040"/>
            <a:ext cx="3796306" cy="2690949"/>
          </a:xfrm>
        </p:spPr>
        <p:txBody>
          <a:bodyPr vert="horz" lIns="91440" tIns="45720" rIns="91440" bIns="45720" rtlCol="0" anchor="t">
            <a:normAutofit/>
          </a:bodyPr>
          <a:lstStyle/>
          <a:p>
            <a:r>
              <a:rPr lang="en-US" kern="1200">
                <a:solidFill>
                  <a:schemeClr val="tx1"/>
                </a:solidFill>
                <a:latin typeface="+mj-lt"/>
                <a:ea typeface="+mj-ea"/>
                <a:cs typeface="+mj-cs"/>
              </a:rPr>
              <a:t>Cadre de confiance pour prendre la parole</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69849BE-437B-C648-822F-DEDEA75F66DB}"/>
              </a:ext>
            </a:extLst>
          </p:cNvPr>
          <p:cNvSpPr/>
          <p:nvPr/>
        </p:nvSpPr>
        <p:spPr>
          <a:xfrm>
            <a:off x="5254752" y="975360"/>
            <a:ext cx="6181344" cy="4937759"/>
          </a:xfrm>
          <a:prstGeom prst="rect">
            <a:avLst/>
          </a:prstGeom>
        </p:spPr>
        <p:txBody>
          <a:bodyPr vert="horz" lIns="91440" tIns="45720" rIns="91440" bIns="45720" rtlCol="0" anchor="t">
            <a:normAutofit fontScale="92500"/>
          </a:bodyPr>
          <a:lstStyle/>
          <a:p>
            <a:pPr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r>
              <a:rPr lang="en-US" b="1" dirty="0" err="1"/>
              <a:t>Ecouter</a:t>
            </a:r>
            <a:r>
              <a:rPr lang="en-US" b="1" dirty="0"/>
              <a:t> les </a:t>
            </a:r>
            <a:r>
              <a:rPr lang="en-US" b="1" dirty="0" err="1"/>
              <a:t>autres</a:t>
            </a:r>
            <a:r>
              <a:rPr lang="en-US" b="1" dirty="0"/>
              <a:t> </a:t>
            </a:r>
            <a:r>
              <a:rPr lang="en-US" dirty="0"/>
              <a:t>: tout le monde doit </a:t>
            </a:r>
            <a:r>
              <a:rPr lang="en-US" dirty="0" err="1"/>
              <a:t>pouvoir</a:t>
            </a:r>
            <a:r>
              <a:rPr lang="en-US" dirty="0"/>
              <a:t> prendre la parole. </a:t>
            </a:r>
          </a:p>
          <a:p>
            <a:pPr indent="-228600" defTabSz="914400">
              <a:lnSpc>
                <a:spcPct val="90000"/>
              </a:lnSpc>
              <a:spcAft>
                <a:spcPts val="600"/>
              </a:spcAft>
              <a:buFont typeface="Arial" panose="020B0604020202020204" pitchFamily="34" charset="0"/>
              <a:buChar char="•"/>
            </a:pPr>
            <a:r>
              <a:rPr lang="en-US" dirty="0"/>
              <a:t>Respect des </a:t>
            </a:r>
            <a:r>
              <a:rPr lang="en-US" dirty="0" err="1"/>
              <a:t>limites</a:t>
            </a:r>
            <a:r>
              <a:rPr lang="en-US" dirty="0"/>
              <a:t> de la liberté </a:t>
            </a:r>
            <a:r>
              <a:rPr lang="en-US" dirty="0" err="1"/>
              <a:t>d’expression</a:t>
            </a:r>
            <a:r>
              <a:rPr lang="en-US" dirty="0"/>
              <a:t> : </a:t>
            </a:r>
          </a:p>
          <a:p>
            <a:pPr marL="285750" indent="-228600" defTabSz="914400">
              <a:lnSpc>
                <a:spcPct val="90000"/>
              </a:lnSpc>
              <a:spcAft>
                <a:spcPts val="600"/>
              </a:spcAft>
              <a:buFont typeface="Arial" panose="020B0604020202020204" pitchFamily="34" charset="0"/>
              <a:buChar char="•"/>
            </a:pPr>
            <a:r>
              <a:rPr lang="en-US" dirty="0"/>
              <a:t>Pas de </a:t>
            </a:r>
            <a:r>
              <a:rPr lang="en-US" dirty="0" err="1"/>
              <a:t>propos</a:t>
            </a:r>
            <a:r>
              <a:rPr lang="en-US" dirty="0"/>
              <a:t> </a:t>
            </a:r>
            <a:r>
              <a:rPr lang="en-US" dirty="0" err="1"/>
              <a:t>injurieux</a:t>
            </a:r>
            <a:r>
              <a:rPr lang="en-US" dirty="0"/>
              <a:t>, pas de </a:t>
            </a:r>
            <a:r>
              <a:rPr lang="en-US" dirty="0" err="1"/>
              <a:t>moqueries</a:t>
            </a:r>
            <a:r>
              <a:rPr lang="en-US" dirty="0"/>
              <a:t>. </a:t>
            </a:r>
          </a:p>
          <a:p>
            <a:pPr marL="285750" indent="-228600" defTabSz="914400">
              <a:lnSpc>
                <a:spcPct val="90000"/>
              </a:lnSpc>
              <a:spcAft>
                <a:spcPts val="600"/>
              </a:spcAft>
              <a:buFont typeface="Arial" panose="020B0604020202020204" pitchFamily="34" charset="0"/>
              <a:buChar char="•"/>
            </a:pPr>
            <a:r>
              <a:rPr lang="en-US" dirty="0"/>
              <a:t>Chacun a le droit de </a:t>
            </a:r>
            <a:r>
              <a:rPr lang="en-US" dirty="0" err="1"/>
              <a:t>formuler</a:t>
            </a:r>
            <a:r>
              <a:rPr lang="en-US" dirty="0"/>
              <a:t> </a:t>
            </a:r>
            <a:r>
              <a:rPr lang="en-US" dirty="0" err="1"/>
              <a:t>ses</a:t>
            </a:r>
            <a:r>
              <a:rPr lang="en-US" dirty="0"/>
              <a:t> impressions, </a:t>
            </a:r>
            <a:r>
              <a:rPr lang="en-US" dirty="0" err="1"/>
              <a:t>ses</a:t>
            </a:r>
            <a:r>
              <a:rPr lang="en-US" dirty="0"/>
              <a:t> pensées, </a:t>
            </a:r>
            <a:r>
              <a:rPr lang="en-US" dirty="0" err="1"/>
              <a:t>ses</a:t>
            </a:r>
            <a:r>
              <a:rPr lang="en-US" dirty="0"/>
              <a:t> </a:t>
            </a:r>
            <a:r>
              <a:rPr lang="en-US" dirty="0" err="1"/>
              <a:t>ressentis</a:t>
            </a:r>
            <a:r>
              <a:rPr lang="en-US" dirty="0"/>
              <a:t> et </a:t>
            </a:r>
            <a:r>
              <a:rPr lang="en-US" dirty="0" err="1"/>
              <a:t>ses</a:t>
            </a:r>
            <a:r>
              <a:rPr lang="en-US" dirty="0"/>
              <a:t> questions. </a:t>
            </a:r>
          </a:p>
          <a:p>
            <a:pPr marL="285750" indent="-228600" defTabSz="914400">
              <a:lnSpc>
                <a:spcPct val="90000"/>
              </a:lnSpc>
              <a:spcAft>
                <a:spcPts val="600"/>
              </a:spcAft>
              <a:buFont typeface="Arial" panose="020B0604020202020204" pitchFamily="34" charset="0"/>
              <a:buChar char="•"/>
            </a:pPr>
            <a:r>
              <a:rPr lang="en-US" dirty="0"/>
              <a:t>Chacun </a:t>
            </a:r>
            <a:r>
              <a:rPr lang="en-US" dirty="0" err="1"/>
              <a:t>peut</a:t>
            </a:r>
            <a:r>
              <a:rPr lang="en-US" dirty="0"/>
              <a:t> </a:t>
            </a:r>
            <a:r>
              <a:rPr lang="en-US" dirty="0" err="1"/>
              <a:t>avoir</a:t>
            </a:r>
            <a:r>
              <a:rPr lang="en-US" dirty="0"/>
              <a:t> son propre </a:t>
            </a:r>
            <a:r>
              <a:rPr lang="en-US" dirty="0" err="1"/>
              <a:t>avis</a:t>
            </a:r>
            <a:r>
              <a:rPr lang="en-US" dirty="0"/>
              <a:t> </a:t>
            </a:r>
          </a:p>
          <a:p>
            <a:pPr marL="285750" indent="-228600" defTabSz="914400">
              <a:lnSpc>
                <a:spcPct val="90000"/>
              </a:lnSpc>
              <a:spcAft>
                <a:spcPts val="600"/>
              </a:spcAft>
              <a:buFont typeface="Arial" panose="020B0604020202020204" pitchFamily="34" charset="0"/>
              <a:buChar char="•"/>
            </a:pPr>
            <a:r>
              <a:rPr lang="en-US" dirty="0"/>
              <a:t>Droit à </a:t>
            </a:r>
            <a:r>
              <a:rPr lang="en-US" dirty="0" err="1"/>
              <a:t>l’erreur</a:t>
            </a:r>
            <a:endParaRPr lang="en-US" dirty="0"/>
          </a:p>
          <a:p>
            <a:pPr marL="285750" indent="-228600" defTabSz="914400">
              <a:lnSpc>
                <a:spcPct val="90000"/>
              </a:lnSpc>
              <a:spcAft>
                <a:spcPts val="600"/>
              </a:spcAft>
              <a:buFont typeface="Arial" panose="020B0604020202020204" pitchFamily="34" charset="0"/>
              <a:buChar char="•"/>
            </a:pPr>
            <a:r>
              <a:rPr lang="en-US" dirty="0" err="1"/>
              <a:t>Toutes</a:t>
            </a:r>
            <a:r>
              <a:rPr lang="en-US" dirty="0"/>
              <a:t> les </a:t>
            </a:r>
            <a:r>
              <a:rPr lang="en-US" dirty="0" err="1"/>
              <a:t>idées</a:t>
            </a:r>
            <a:r>
              <a:rPr lang="en-US" dirty="0"/>
              <a:t> et questions </a:t>
            </a:r>
            <a:r>
              <a:rPr lang="en-US" dirty="0" err="1"/>
              <a:t>sont</a:t>
            </a:r>
            <a:r>
              <a:rPr lang="en-US" dirty="0"/>
              <a:t> les </a:t>
            </a:r>
            <a:r>
              <a:rPr lang="en-US" dirty="0" err="1"/>
              <a:t>bienvenues</a:t>
            </a:r>
            <a:r>
              <a:rPr lang="en-US" dirty="0"/>
              <a:t>, pas de questions bêtes</a:t>
            </a:r>
          </a:p>
          <a:p>
            <a:pPr marL="285750" indent="-228600" defTabSz="914400">
              <a:lnSpc>
                <a:spcPct val="90000"/>
              </a:lnSpc>
              <a:spcAft>
                <a:spcPts val="600"/>
              </a:spcAft>
              <a:buFont typeface="Arial" panose="020B0604020202020204" pitchFamily="34" charset="0"/>
              <a:buChar char="•"/>
            </a:pPr>
            <a:r>
              <a:rPr lang="en-US" dirty="0"/>
              <a:t>Parler </a:t>
            </a:r>
            <a:r>
              <a:rPr lang="en-US" dirty="0" err="1"/>
              <a:t>en</a:t>
            </a:r>
            <a:r>
              <a:rPr lang="en-US" dirty="0"/>
              <a:t> son nom : Je </a:t>
            </a:r>
            <a:r>
              <a:rPr lang="en-US" dirty="0" err="1"/>
              <a:t>afin</a:t>
            </a:r>
            <a:r>
              <a:rPr lang="en-US" dirty="0"/>
              <a:t> </a:t>
            </a:r>
            <a:r>
              <a:rPr lang="en-US" dirty="0" err="1"/>
              <a:t>d’éviter</a:t>
            </a:r>
            <a:r>
              <a:rPr lang="en-US" dirty="0"/>
              <a:t> le On et les </a:t>
            </a:r>
            <a:r>
              <a:rPr lang="en-US" dirty="0" err="1"/>
              <a:t>généralités</a:t>
            </a:r>
            <a:endParaRPr lang="en-US" dirty="0"/>
          </a:p>
          <a:p>
            <a:pPr marL="285750" indent="-228600" defTabSz="914400">
              <a:lnSpc>
                <a:spcPct val="90000"/>
              </a:lnSpc>
              <a:spcAft>
                <a:spcPts val="600"/>
              </a:spcAft>
              <a:buFont typeface="Arial" panose="020B0604020202020204" pitchFamily="34" charset="0"/>
              <a:buChar char="•"/>
            </a:pPr>
            <a:r>
              <a:rPr lang="en-US" dirty="0" err="1"/>
              <a:t>S’engager</a:t>
            </a:r>
            <a:r>
              <a:rPr lang="en-US" dirty="0"/>
              <a:t> à ne pas </a:t>
            </a:r>
            <a:r>
              <a:rPr lang="en-US" dirty="0" err="1"/>
              <a:t>répéter</a:t>
            </a:r>
            <a:r>
              <a:rPr lang="en-US" dirty="0"/>
              <a:t> les </a:t>
            </a:r>
            <a:r>
              <a:rPr lang="en-US" dirty="0" err="1"/>
              <a:t>propos</a:t>
            </a:r>
            <a:r>
              <a:rPr lang="en-US" dirty="0"/>
              <a:t> </a:t>
            </a:r>
            <a:r>
              <a:rPr lang="en-US" dirty="0" err="1"/>
              <a:t>échangés</a:t>
            </a:r>
            <a:r>
              <a:rPr lang="en-US" dirty="0"/>
              <a:t> pendant la séance, </a:t>
            </a:r>
            <a:r>
              <a:rPr lang="en-US" dirty="0" err="1"/>
              <a:t>en</a:t>
            </a:r>
            <a:r>
              <a:rPr lang="en-US" dirty="0"/>
              <a:t> particulier </a:t>
            </a:r>
            <a:r>
              <a:rPr lang="en-US" dirty="0" err="1"/>
              <a:t>ce</a:t>
            </a:r>
            <a:r>
              <a:rPr lang="en-US" dirty="0"/>
              <a:t> qui a trait à la vie </a:t>
            </a:r>
            <a:r>
              <a:rPr lang="en-US" dirty="0" err="1"/>
              <a:t>privée</a:t>
            </a:r>
            <a:r>
              <a:rPr lang="en-US" dirty="0"/>
              <a:t>.</a:t>
            </a:r>
          </a:p>
          <a:p>
            <a:pPr marL="285750" indent="-228600" defTabSz="914400">
              <a:lnSpc>
                <a:spcPct val="90000"/>
              </a:lnSpc>
              <a:spcAft>
                <a:spcPts val="600"/>
              </a:spcAft>
              <a:buFont typeface="Arial" panose="020B0604020202020204" pitchFamily="34" charset="0"/>
              <a:buChar char="•"/>
            </a:pPr>
            <a:r>
              <a:rPr lang="en-US" dirty="0"/>
              <a:t>Petit </a:t>
            </a:r>
            <a:r>
              <a:rPr lang="en-US" dirty="0" err="1"/>
              <a:t>signe</a:t>
            </a:r>
            <a:r>
              <a:rPr lang="en-US" dirty="0"/>
              <a:t> pour signifier avec les mains </a:t>
            </a:r>
            <a:r>
              <a:rPr lang="en-US" dirty="0" err="1"/>
              <a:t>moi</a:t>
            </a:r>
            <a:r>
              <a:rPr lang="en-US" dirty="0"/>
              <a:t> </a:t>
            </a:r>
            <a:r>
              <a:rPr lang="en-US" dirty="0" err="1"/>
              <a:t>aussi</a:t>
            </a:r>
            <a:r>
              <a:rPr lang="en-US" dirty="0"/>
              <a:t>, clarification</a:t>
            </a:r>
          </a:p>
          <a:p>
            <a:pPr marL="285750" indent="-228600" defTabSz="914400">
              <a:lnSpc>
                <a:spcPct val="90000"/>
              </a:lnSpc>
              <a:spcAft>
                <a:spcPts val="600"/>
              </a:spcAft>
              <a:buFont typeface="Arial" panose="020B0604020202020204" pitchFamily="34" charset="0"/>
              <a:buChar char="•"/>
            </a:pPr>
            <a:r>
              <a:rPr lang="en-US" dirty="0" err="1"/>
              <a:t>Veiller</a:t>
            </a:r>
            <a:r>
              <a:rPr lang="en-US" dirty="0"/>
              <a:t> à ne pas </a:t>
            </a:r>
            <a:r>
              <a:rPr lang="en-US" dirty="0" err="1"/>
              <a:t>monopoliser</a:t>
            </a:r>
            <a:r>
              <a:rPr lang="en-US" dirty="0"/>
              <a:t> la parole</a:t>
            </a:r>
          </a:p>
          <a:p>
            <a:pPr marL="285750" indent="-228600" defTabSz="914400">
              <a:lnSpc>
                <a:spcPct val="90000"/>
              </a:lnSpc>
              <a:spcAft>
                <a:spcPts val="600"/>
              </a:spcAft>
              <a:buFont typeface="Arial" panose="020B0604020202020204" pitchFamily="34" charset="0"/>
              <a:buChar char="•"/>
            </a:pPr>
            <a:r>
              <a:rPr lang="en-US" dirty="0"/>
              <a:t>Co-</a:t>
            </a:r>
            <a:r>
              <a:rPr lang="en-US" dirty="0" err="1"/>
              <a:t>responsabilité</a:t>
            </a:r>
            <a:r>
              <a:rPr lang="en-US" dirty="0"/>
              <a:t> du cadre</a:t>
            </a:r>
          </a:p>
          <a:p>
            <a:pPr marL="57150" indent="-228600" defTabSz="914400">
              <a:lnSpc>
                <a:spcPct val="90000"/>
              </a:lnSpc>
              <a:spcAft>
                <a:spcPts val="600"/>
              </a:spcAft>
              <a:buFont typeface="Arial" panose="020B0604020202020204" pitchFamily="34" charset="0"/>
              <a:buChar char="•"/>
            </a:pPr>
            <a:endParaRPr lang="en-US" sz="1400" dirty="0"/>
          </a:p>
          <a:p>
            <a:pPr marL="285750" indent="-228600" defTabSz="9144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73790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17AEC7-0563-C2F9-DD9D-1120FF9582E2}"/>
              </a:ext>
            </a:extLst>
          </p:cNvPr>
          <p:cNvSpPr>
            <a:spLocks noGrp="1"/>
          </p:cNvSpPr>
          <p:nvPr>
            <p:ph type="title"/>
          </p:nvPr>
        </p:nvSpPr>
        <p:spPr>
          <a:xfrm>
            <a:off x="1151764" y="2077008"/>
            <a:ext cx="3637993" cy="3384306"/>
          </a:xfrm>
        </p:spPr>
        <p:txBody>
          <a:bodyPr vert="horz" lIns="91440" tIns="45720" rIns="91440" bIns="45720" rtlCol="0" anchor="ctr">
            <a:normAutofit/>
          </a:bodyPr>
          <a:lstStyle/>
          <a:p>
            <a:r>
              <a:rPr lang="en-US" b="1" i="1" kern="1200" dirty="0" err="1">
                <a:solidFill>
                  <a:srgbClr val="FFFFFF"/>
                </a:solidFill>
                <a:effectLst/>
                <a:latin typeface="+mj-lt"/>
                <a:ea typeface="+mj-ea"/>
                <a:cs typeface="+mj-cs"/>
              </a:rPr>
              <a:t>Pourquoi</a:t>
            </a:r>
            <a:r>
              <a:rPr lang="en-US" b="1" i="1" kern="1200" dirty="0">
                <a:solidFill>
                  <a:srgbClr val="FFFFFF"/>
                </a:solidFill>
                <a:effectLst/>
                <a:latin typeface="+mj-lt"/>
                <a:ea typeface="+mj-ea"/>
                <a:cs typeface="+mj-cs"/>
              </a:rPr>
              <a:t> </a:t>
            </a:r>
            <a:r>
              <a:rPr lang="en-US" b="1" i="1" kern="1200" dirty="0" err="1">
                <a:solidFill>
                  <a:srgbClr val="FFFFFF"/>
                </a:solidFill>
                <a:effectLst/>
                <a:latin typeface="+mj-lt"/>
                <a:ea typeface="+mj-ea"/>
                <a:cs typeface="+mj-cs"/>
              </a:rPr>
              <a:t>c’est</a:t>
            </a:r>
            <a:r>
              <a:rPr lang="en-US" b="1" i="1" dirty="0">
                <a:solidFill>
                  <a:srgbClr val="FFFFFF"/>
                </a:solidFill>
              </a:rPr>
              <a:t> </a:t>
            </a:r>
            <a:r>
              <a:rPr lang="en-US" b="1" i="1" kern="1200" dirty="0">
                <a:solidFill>
                  <a:srgbClr val="FFFFFF"/>
                </a:solidFill>
                <a:effectLst/>
                <a:latin typeface="+mj-lt"/>
                <a:ea typeface="+mj-ea"/>
                <a:cs typeface="+mj-cs"/>
              </a:rPr>
              <a:t>important </a:t>
            </a:r>
            <a:r>
              <a:rPr lang="en-US" b="1" i="1" kern="1200" dirty="0" err="1">
                <a:solidFill>
                  <a:srgbClr val="FFFFFF"/>
                </a:solidFill>
                <a:effectLst/>
                <a:latin typeface="+mj-lt"/>
                <a:ea typeface="+mj-ea"/>
                <a:cs typeface="+mj-cs"/>
              </a:rPr>
              <a:t>d’en</a:t>
            </a:r>
            <a:r>
              <a:rPr lang="en-US" b="1" i="1" kern="1200" dirty="0">
                <a:solidFill>
                  <a:srgbClr val="FFFFFF"/>
                </a:solidFill>
                <a:effectLst/>
                <a:latin typeface="+mj-lt"/>
                <a:ea typeface="+mj-ea"/>
                <a:cs typeface="+mj-cs"/>
              </a:rPr>
              <a:t> </a:t>
            </a:r>
            <a:r>
              <a:rPr lang="en-US" b="1" i="1" kern="1200" dirty="0" err="1">
                <a:solidFill>
                  <a:srgbClr val="FFFFFF"/>
                </a:solidFill>
                <a:effectLst/>
                <a:latin typeface="+mj-lt"/>
                <a:ea typeface="+mj-ea"/>
                <a:cs typeface="+mj-cs"/>
              </a:rPr>
              <a:t>parler</a:t>
            </a:r>
            <a:r>
              <a:rPr lang="en-US" b="1" i="1" kern="1200" dirty="0">
                <a:solidFill>
                  <a:srgbClr val="FFFFFF"/>
                </a:solidFill>
                <a:effectLst/>
                <a:latin typeface="+mj-lt"/>
                <a:ea typeface="+mj-ea"/>
                <a:cs typeface="+mj-cs"/>
              </a:rPr>
              <a:t> ?</a:t>
            </a:r>
            <a:br>
              <a:rPr lang="en-US" b="1" i="1" kern="1200" dirty="0">
                <a:solidFill>
                  <a:srgbClr val="FFFFFF"/>
                </a:solidFill>
                <a:effectLst/>
                <a:latin typeface="+mj-lt"/>
                <a:ea typeface="+mj-ea"/>
                <a:cs typeface="+mj-cs"/>
              </a:rPr>
            </a:br>
            <a:endParaRPr lang="en-US"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C9067ADA-4A42-2D5D-68CE-3989EF9BCAA7}"/>
              </a:ext>
            </a:extLst>
          </p:cNvPr>
          <p:cNvSpPr txBox="1"/>
          <p:nvPr/>
        </p:nvSpPr>
        <p:spPr>
          <a:xfrm>
            <a:off x="5197642" y="2646947"/>
            <a:ext cx="6991309" cy="3365342"/>
          </a:xfrm>
          <a:prstGeom prst="rect">
            <a:avLst/>
          </a:prstGeom>
        </p:spPr>
        <p:txBody>
          <a:bodyPr vert="horz" lIns="91440" tIns="45720" rIns="91440" bIns="45720" rtlCol="0">
            <a:noAutofit/>
          </a:bodyPr>
          <a:lstStyle/>
          <a:p>
            <a:pPr defTabSz="914400">
              <a:lnSpc>
                <a:spcPct val="90000"/>
              </a:lnSpc>
              <a:spcAft>
                <a:spcPts val="1000"/>
              </a:spcAft>
            </a:pPr>
            <a:r>
              <a:rPr lang="en-US" sz="2800" i="1" dirty="0">
                <a:effectLst/>
              </a:rPr>
              <a:t>- Pour </a:t>
            </a:r>
            <a:r>
              <a:rPr lang="en-US" sz="2800" i="1" dirty="0" err="1">
                <a:effectLst/>
              </a:rPr>
              <a:t>comprendre</a:t>
            </a:r>
            <a:r>
              <a:rPr lang="en-US" sz="2800" i="1" dirty="0">
                <a:effectLst/>
              </a:rPr>
              <a:t> son corps et </a:t>
            </a:r>
            <a:r>
              <a:rPr lang="en-US" sz="2800" i="1" dirty="0" err="1">
                <a:effectLst/>
              </a:rPr>
              <a:t>celui</a:t>
            </a:r>
            <a:r>
              <a:rPr lang="en-US" sz="2800" i="1" dirty="0">
                <a:effectLst/>
              </a:rPr>
              <a:t> des </a:t>
            </a:r>
            <a:r>
              <a:rPr lang="en-US" sz="2800" i="1" dirty="0" err="1">
                <a:effectLst/>
              </a:rPr>
              <a:t>autres</a:t>
            </a:r>
            <a:br>
              <a:rPr lang="en-US" sz="2800" i="1" dirty="0">
                <a:effectLst/>
              </a:rPr>
            </a:br>
            <a:r>
              <a:rPr lang="en-US" sz="2800" i="1" dirty="0">
                <a:effectLst/>
              </a:rPr>
              <a:t>- Pour se </a:t>
            </a:r>
            <a:r>
              <a:rPr lang="en-US" sz="2800" i="1" dirty="0" err="1">
                <a:effectLst/>
              </a:rPr>
              <a:t>protéger</a:t>
            </a:r>
            <a:r>
              <a:rPr lang="en-US" sz="2800" i="1" dirty="0">
                <a:effectLst/>
              </a:rPr>
              <a:t> et respecter les </a:t>
            </a:r>
            <a:r>
              <a:rPr lang="en-US" sz="2800" i="1" dirty="0" err="1">
                <a:effectLst/>
              </a:rPr>
              <a:t>autres</a:t>
            </a:r>
            <a:br>
              <a:rPr lang="en-US" sz="2800" i="1" dirty="0">
                <a:effectLst/>
              </a:rPr>
            </a:br>
            <a:r>
              <a:rPr lang="en-US" sz="2800" i="1" dirty="0">
                <a:effectLst/>
              </a:rPr>
              <a:t>- Pour faire des choix </a:t>
            </a:r>
            <a:r>
              <a:rPr lang="en-US" sz="2800" i="1" dirty="0" err="1">
                <a:effectLst/>
              </a:rPr>
              <a:t>en</a:t>
            </a:r>
            <a:r>
              <a:rPr lang="en-US" sz="2800" i="1" dirty="0">
                <a:effectLst/>
              </a:rPr>
              <a:t> toute liberté</a:t>
            </a:r>
            <a:br>
              <a:rPr lang="en-US" sz="2800" i="1" dirty="0">
                <a:effectLst/>
              </a:rPr>
            </a:br>
            <a:r>
              <a:rPr lang="en-US" sz="2800" i="1" dirty="0">
                <a:effectLst/>
              </a:rPr>
              <a:t>- Pour </a:t>
            </a:r>
            <a:r>
              <a:rPr lang="en-US" sz="2800" i="1" dirty="0" err="1">
                <a:effectLst/>
              </a:rPr>
              <a:t>briser</a:t>
            </a:r>
            <a:r>
              <a:rPr lang="en-US" sz="2800" i="1" dirty="0">
                <a:effectLst/>
              </a:rPr>
              <a:t> les </a:t>
            </a:r>
            <a:r>
              <a:rPr lang="en-US" sz="2800" i="1" dirty="0" err="1">
                <a:effectLst/>
              </a:rPr>
              <a:t>tabous</a:t>
            </a:r>
            <a:r>
              <a:rPr lang="en-US" sz="2800" i="1" dirty="0">
                <a:effectLst/>
              </a:rPr>
              <a:t> et </a:t>
            </a:r>
            <a:r>
              <a:rPr lang="en-US" sz="2800" i="1" dirty="0" err="1">
                <a:effectLst/>
              </a:rPr>
              <a:t>en</a:t>
            </a:r>
            <a:r>
              <a:rPr lang="en-US" sz="2800" i="1" dirty="0">
                <a:effectLst/>
              </a:rPr>
              <a:t> </a:t>
            </a:r>
            <a:r>
              <a:rPr lang="en-US" sz="2800" i="1" dirty="0" err="1">
                <a:effectLst/>
              </a:rPr>
              <a:t>parler</a:t>
            </a:r>
            <a:r>
              <a:rPr lang="en-US" sz="2800" i="1" dirty="0">
                <a:effectLst/>
              </a:rPr>
              <a:t> </a:t>
            </a:r>
            <a:r>
              <a:rPr lang="en-US" sz="2800" i="1" dirty="0" err="1">
                <a:effectLst/>
              </a:rPr>
              <a:t>simplement</a:t>
            </a:r>
            <a:br>
              <a:rPr lang="en-US" sz="2800" i="1" dirty="0">
                <a:effectLst/>
              </a:rPr>
            </a:br>
            <a:r>
              <a:rPr lang="en-US" sz="2800" i="1" dirty="0">
                <a:effectLst/>
              </a:rPr>
              <a:t>- Pour </a:t>
            </a:r>
            <a:r>
              <a:rPr lang="en-US" sz="2800" i="1" dirty="0" err="1">
                <a:effectLst/>
              </a:rPr>
              <a:t>lutter</a:t>
            </a:r>
            <a:r>
              <a:rPr lang="en-US" sz="2800" i="1" dirty="0">
                <a:effectLst/>
              </a:rPr>
              <a:t> </a:t>
            </a:r>
            <a:r>
              <a:rPr lang="en-US" sz="2800" i="1" dirty="0" err="1">
                <a:effectLst/>
              </a:rPr>
              <a:t>contre</a:t>
            </a:r>
            <a:r>
              <a:rPr lang="en-US" sz="2800" i="1" dirty="0">
                <a:effectLst/>
              </a:rPr>
              <a:t> les violences </a:t>
            </a:r>
            <a:r>
              <a:rPr lang="en-US" sz="2800" i="1" dirty="0" err="1">
                <a:effectLst/>
              </a:rPr>
              <a:t>en</a:t>
            </a:r>
            <a:r>
              <a:rPr lang="en-US" sz="2800" i="1" dirty="0">
                <a:effectLst/>
              </a:rPr>
              <a:t> </a:t>
            </a:r>
            <a:r>
              <a:rPr lang="en-US" sz="2800" i="1" dirty="0" err="1">
                <a:effectLst/>
              </a:rPr>
              <a:t>étant</a:t>
            </a:r>
            <a:r>
              <a:rPr lang="en-US" sz="2800" i="1" dirty="0">
                <a:effectLst/>
              </a:rPr>
              <a:t> </a:t>
            </a:r>
            <a:r>
              <a:rPr lang="en-US" sz="2800" i="1" dirty="0" err="1">
                <a:effectLst/>
              </a:rPr>
              <a:t>mieux</a:t>
            </a:r>
            <a:r>
              <a:rPr lang="en-US" sz="2800" i="1" dirty="0">
                <a:effectLst/>
              </a:rPr>
              <a:t> </a:t>
            </a:r>
            <a:r>
              <a:rPr lang="en-US" sz="2800" i="1" dirty="0" err="1">
                <a:effectLst/>
              </a:rPr>
              <a:t>informé·e</a:t>
            </a:r>
            <a:endParaRPr lang="en-US" sz="2800" i="1" dirty="0">
              <a:effectLst/>
            </a:endParaRPr>
          </a:p>
        </p:txBody>
      </p:sp>
    </p:spTree>
    <p:extLst>
      <p:ext uri="{BB962C8B-B14F-4D97-AF65-F5344CB8AC3E}">
        <p14:creationId xmlns:p14="http://schemas.microsoft.com/office/powerpoint/2010/main" val="320973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CDDD9A4-1642-F9D8-359F-B3B72CDBA617}"/>
              </a:ext>
            </a:extLst>
          </p:cNvPr>
          <p:cNvSpPr>
            <a:spLocks noGrp="1"/>
          </p:cNvSpPr>
          <p:nvPr>
            <p:ph type="title"/>
          </p:nvPr>
        </p:nvSpPr>
        <p:spPr>
          <a:xfrm>
            <a:off x="4654296" y="640080"/>
            <a:ext cx="6894576" cy="3566160"/>
          </a:xfrm>
        </p:spPr>
        <p:txBody>
          <a:bodyPr vert="horz" lIns="91440" tIns="45720" rIns="91440" bIns="45720" rtlCol="0" anchor="b">
            <a:normAutofit/>
          </a:bodyPr>
          <a:lstStyle/>
          <a:p>
            <a:r>
              <a:rPr lang="en-US" sz="6600" dirty="0" err="1"/>
              <a:t>Infos</a:t>
            </a:r>
            <a:r>
              <a:rPr lang="en-US" sz="6600" dirty="0"/>
              <a:t> sur les violences – chiffres</a:t>
            </a:r>
          </a:p>
        </p:txBody>
      </p:sp>
      <p:pic>
        <p:nvPicPr>
          <p:cNvPr id="5" name="Picture 4" descr="Épingle jaune sur un calendrier">
            <a:extLst>
              <a:ext uri="{FF2B5EF4-FFF2-40B4-BE49-F238E27FC236}">
                <a16:creationId xmlns:a16="http://schemas.microsoft.com/office/drawing/2014/main" id="{CE5DEC58-EC1C-083B-5311-7E93ABE8839D}"/>
              </a:ext>
            </a:extLst>
          </p:cNvPr>
          <p:cNvPicPr>
            <a:picLocks noChangeAspect="1"/>
          </p:cNvPicPr>
          <p:nvPr/>
        </p:nvPicPr>
        <p:blipFill>
          <a:blip r:embed="rId2"/>
          <a:srcRect l="51048" r="9682"/>
          <a:stretch>
            <a:fillRect/>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0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2" name="Rectangle 4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F21C80-7A61-240E-7D00-1625BC153C28}"/>
              </a:ext>
            </a:extLst>
          </p:cNvPr>
          <p:cNvSpPr>
            <a:spLocks noGrp="1"/>
          </p:cNvSpPr>
          <p:nvPr>
            <p:ph type="title"/>
          </p:nvPr>
        </p:nvSpPr>
        <p:spPr>
          <a:xfrm>
            <a:off x="1043631" y="809898"/>
            <a:ext cx="9942716" cy="1554480"/>
          </a:xfrm>
        </p:spPr>
        <p:txBody>
          <a:bodyPr anchor="ctr">
            <a:normAutofit/>
          </a:bodyPr>
          <a:lstStyle/>
          <a:p>
            <a:r>
              <a:rPr lang="fr-FR" sz="3400" b="1"/>
              <a:t>1. Parmi les victimes de violences conjugales, quelle part sont des femmes ?</a:t>
            </a:r>
            <a:br>
              <a:rPr lang="fr-FR" sz="3400" b="1"/>
            </a:br>
            <a:endParaRPr lang="fr-FR" sz="3400"/>
          </a:p>
        </p:txBody>
      </p:sp>
      <p:sp>
        <p:nvSpPr>
          <p:cNvPr id="22" name="Espace réservé du contenu 2">
            <a:extLst>
              <a:ext uri="{FF2B5EF4-FFF2-40B4-BE49-F238E27FC236}">
                <a16:creationId xmlns:a16="http://schemas.microsoft.com/office/drawing/2014/main" id="{F74CE9E4-4F23-7308-5867-7102EA6C749C}"/>
              </a:ext>
            </a:extLst>
          </p:cNvPr>
          <p:cNvSpPr>
            <a:spLocks noGrp="1"/>
          </p:cNvSpPr>
          <p:nvPr>
            <p:ph idx="1"/>
          </p:nvPr>
        </p:nvSpPr>
        <p:spPr>
          <a:xfrm>
            <a:off x="1045028" y="3017522"/>
            <a:ext cx="9941319" cy="3124658"/>
          </a:xfrm>
        </p:spPr>
        <p:txBody>
          <a:bodyPr anchor="ctr">
            <a:normAutofit/>
          </a:bodyPr>
          <a:lstStyle/>
          <a:p>
            <a:pPr marL="0" indent="0">
              <a:buNone/>
            </a:pPr>
            <a:r>
              <a:rPr lang="fr-FR" sz="2400" dirty="0"/>
              <a:t>a) 50 %</a:t>
            </a:r>
            <a:br>
              <a:rPr lang="fr-FR" sz="2400" dirty="0"/>
            </a:br>
            <a:r>
              <a:rPr lang="fr-FR" sz="2400" dirty="0"/>
              <a:t>b) 70 %</a:t>
            </a:r>
            <a:br>
              <a:rPr lang="fr-FR" sz="2400" dirty="0"/>
            </a:br>
            <a:r>
              <a:rPr lang="fr-FR" sz="2400" dirty="0"/>
              <a:t>c) 85 %</a:t>
            </a:r>
          </a:p>
          <a:p>
            <a:pPr marL="0" indent="0">
              <a:buNone/>
            </a:pPr>
            <a:endParaRPr lang="fr-FR" sz="2400" dirty="0"/>
          </a:p>
        </p:txBody>
      </p:sp>
      <p:cxnSp>
        <p:nvCxnSpPr>
          <p:cNvPr id="48" name="Straight Connector 4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26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34" name="Rectangle 1033">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D07902D-0409-702F-334B-EBB8FAD790F5}"/>
              </a:ext>
            </a:extLst>
          </p:cNvPr>
          <p:cNvSpPr>
            <a:spLocks noGrp="1"/>
          </p:cNvSpPr>
          <p:nvPr>
            <p:ph type="title"/>
          </p:nvPr>
        </p:nvSpPr>
        <p:spPr>
          <a:xfrm>
            <a:off x="1099425" y="1238081"/>
            <a:ext cx="4709345" cy="962953"/>
          </a:xfrm>
        </p:spPr>
        <p:txBody>
          <a:bodyPr anchor="b">
            <a:normAutofit/>
          </a:bodyPr>
          <a:lstStyle/>
          <a:p>
            <a:r>
              <a:rPr lang="fr-FR" sz="3800"/>
              <a:t>Réponse C</a:t>
            </a:r>
          </a:p>
        </p:txBody>
      </p:sp>
      <p:sp>
        <p:nvSpPr>
          <p:cNvPr id="1039" name="Rectangle 103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AFFE9B9-A384-69C0-15BA-F98145F5191D}"/>
              </a:ext>
            </a:extLst>
          </p:cNvPr>
          <p:cNvSpPr>
            <a:spLocks noGrp="1"/>
          </p:cNvSpPr>
          <p:nvPr>
            <p:ph idx="1"/>
          </p:nvPr>
        </p:nvSpPr>
        <p:spPr>
          <a:xfrm>
            <a:off x="690066" y="2156209"/>
            <a:ext cx="5120015" cy="3984389"/>
          </a:xfrm>
        </p:spPr>
        <p:txBody>
          <a:bodyPr anchor="ctr">
            <a:normAutofit/>
          </a:bodyPr>
          <a:lstStyle/>
          <a:p>
            <a:pPr marL="0" indent="0">
              <a:buNone/>
            </a:pPr>
            <a:r>
              <a:rPr lang="fr-FR" sz="2000" dirty="0"/>
              <a:t>Les femmes représentent </a:t>
            </a:r>
            <a:r>
              <a:rPr lang="fr-FR" sz="2000" b="1" dirty="0"/>
              <a:t>85 % des victimes</a:t>
            </a:r>
            <a:r>
              <a:rPr lang="fr-FR" sz="2000" dirty="0"/>
              <a:t> déclarées de violences conjugales</a:t>
            </a:r>
          </a:p>
          <a:p>
            <a:pPr marL="0" indent="0">
              <a:buNone/>
            </a:pPr>
            <a:endParaRPr lang="fr-FR" sz="2000" dirty="0"/>
          </a:p>
          <a:p>
            <a:pPr marL="0" indent="0">
              <a:buNone/>
            </a:pPr>
            <a:endParaRPr lang="fr-FR" sz="2000" dirty="0"/>
          </a:p>
        </p:txBody>
      </p:sp>
      <p:pic>
        <p:nvPicPr>
          <p:cNvPr id="1026" name="Picture 2" descr="10% de violences conjugales supplémentaires en France en 2023 - Santé  Mentale">
            <a:extLst>
              <a:ext uri="{FF2B5EF4-FFF2-40B4-BE49-F238E27FC236}">
                <a16:creationId xmlns:a16="http://schemas.microsoft.com/office/drawing/2014/main" id="{13B36262-4959-5916-17E5-C8E50DD42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 r="2" b="1237"/>
          <a:stretch>
            <a:fillRect/>
          </a:stretch>
        </p:blipFill>
        <p:spPr bwMode="auto">
          <a:xfrm>
            <a:off x="5529005" y="409645"/>
            <a:ext cx="6190840" cy="597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8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2F0D262-D5A3-C3B9-8F94-8073930FC25B}"/>
              </a:ext>
            </a:extLst>
          </p:cNvPr>
          <p:cNvSpPr>
            <a:spLocks noGrp="1"/>
          </p:cNvSpPr>
          <p:nvPr>
            <p:ph type="title"/>
          </p:nvPr>
        </p:nvSpPr>
        <p:spPr>
          <a:xfrm>
            <a:off x="1245072" y="1289765"/>
            <a:ext cx="3651101" cy="4270963"/>
          </a:xfrm>
        </p:spPr>
        <p:txBody>
          <a:bodyPr anchor="ctr">
            <a:normAutofit/>
          </a:bodyPr>
          <a:lstStyle/>
          <a:p>
            <a:pPr algn="ctr"/>
            <a:r>
              <a:rPr lang="fr-FR" sz="5600">
                <a:solidFill>
                  <a:srgbClr val="FFFFFF"/>
                </a:solidFill>
              </a:rPr>
              <a:t>Infos récap</a:t>
            </a:r>
          </a:p>
        </p:txBody>
      </p:sp>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93656B61-7F02-1E61-86D1-4A786D8ED887}"/>
              </a:ext>
            </a:extLst>
          </p:cNvPr>
          <p:cNvSpPr>
            <a:spLocks noGrp="1"/>
          </p:cNvSpPr>
          <p:nvPr>
            <p:ph idx="1"/>
          </p:nvPr>
        </p:nvSpPr>
        <p:spPr>
          <a:xfrm>
            <a:off x="5941717" y="374394"/>
            <a:ext cx="5505215" cy="6178806"/>
          </a:xfrm>
        </p:spPr>
        <p:txBody>
          <a:bodyPr anchor="ctr">
            <a:normAutofit lnSpcReduction="10000"/>
          </a:bodyPr>
          <a:lstStyle/>
          <a:p>
            <a:pPr marL="0" indent="0">
              <a:buNone/>
            </a:pPr>
            <a:r>
              <a:rPr lang="fr-FR" sz="1300" b="1" dirty="0">
                <a:solidFill>
                  <a:schemeClr val="tx1">
                    <a:alpha val="80000"/>
                  </a:schemeClr>
                </a:solidFill>
              </a:rPr>
              <a:t>🔹 </a:t>
            </a:r>
            <a:r>
              <a:rPr lang="fr-FR" sz="1600" b="1" dirty="0">
                <a:solidFill>
                  <a:schemeClr val="tx1">
                    <a:alpha val="80000"/>
                  </a:schemeClr>
                </a:solidFill>
              </a:rPr>
              <a:t>Femmes sans situation de handicap</a:t>
            </a:r>
          </a:p>
          <a:p>
            <a:r>
              <a:rPr lang="fr-FR" sz="1600" b="1" dirty="0">
                <a:solidFill>
                  <a:schemeClr val="tx1">
                    <a:alpha val="80000"/>
                  </a:schemeClr>
                </a:solidFill>
              </a:rPr>
              <a:t>85 % des victimes de violences conjugales sont des femmes</a:t>
            </a:r>
            <a:r>
              <a:rPr lang="fr-FR" sz="1600" dirty="0">
                <a:solidFill>
                  <a:schemeClr val="tx1">
                    <a:alpha val="80000"/>
                  </a:schemeClr>
                </a:solidFill>
              </a:rPr>
              <a:t>.</a:t>
            </a:r>
          </a:p>
          <a:p>
            <a:r>
              <a:rPr lang="fr-FR" sz="1600" dirty="0">
                <a:solidFill>
                  <a:schemeClr val="tx1">
                    <a:alpha val="80000"/>
                  </a:schemeClr>
                </a:solidFill>
              </a:rPr>
              <a:t>1 femme sur 3 a déjà subi des </a:t>
            </a:r>
            <a:r>
              <a:rPr lang="fr-FR" sz="1600" b="1" dirty="0">
                <a:solidFill>
                  <a:schemeClr val="tx1">
                    <a:alpha val="80000"/>
                  </a:schemeClr>
                </a:solidFill>
              </a:rPr>
              <a:t>violences conjugales</a:t>
            </a:r>
            <a:r>
              <a:rPr lang="fr-FR" sz="1600" dirty="0">
                <a:solidFill>
                  <a:schemeClr val="tx1">
                    <a:alpha val="80000"/>
                  </a:schemeClr>
                </a:solidFill>
              </a:rPr>
              <a:t>.</a:t>
            </a:r>
          </a:p>
          <a:p>
            <a:r>
              <a:rPr lang="fr-FR" sz="1600" dirty="0">
                <a:solidFill>
                  <a:schemeClr val="tx1">
                    <a:alpha val="80000"/>
                  </a:schemeClr>
                </a:solidFill>
              </a:rPr>
              <a:t>1 sur 5 a subi une </a:t>
            </a:r>
            <a:r>
              <a:rPr lang="fr-FR" sz="1600" b="1" dirty="0">
                <a:solidFill>
                  <a:schemeClr val="tx1">
                    <a:alpha val="80000"/>
                  </a:schemeClr>
                </a:solidFill>
              </a:rPr>
              <a:t>violence sexuelle</a:t>
            </a:r>
            <a:r>
              <a:rPr lang="fr-FR" sz="1600" dirty="0">
                <a:solidFill>
                  <a:schemeClr val="tx1">
                    <a:alpha val="80000"/>
                  </a:schemeClr>
                </a:solidFill>
              </a:rPr>
              <a:t> au cours de sa vie.</a:t>
            </a:r>
          </a:p>
          <a:p>
            <a:pPr marL="0" indent="0">
              <a:buNone/>
            </a:pPr>
            <a:r>
              <a:rPr lang="fr-FR" sz="1600" b="1" dirty="0">
                <a:solidFill>
                  <a:schemeClr val="tx1">
                    <a:alpha val="80000"/>
                  </a:schemeClr>
                </a:solidFill>
              </a:rPr>
              <a:t>🔹 Femmes en situation de handicap</a:t>
            </a:r>
          </a:p>
          <a:p>
            <a:r>
              <a:rPr lang="fr-FR" sz="1600" b="1" dirty="0">
                <a:solidFill>
                  <a:schemeClr val="tx1">
                    <a:alpha val="80000"/>
                  </a:schemeClr>
                </a:solidFill>
              </a:rPr>
              <a:t>1 sur 2</a:t>
            </a:r>
            <a:r>
              <a:rPr lang="fr-FR" sz="1600" dirty="0">
                <a:solidFill>
                  <a:schemeClr val="tx1">
                    <a:alpha val="80000"/>
                  </a:schemeClr>
                </a:solidFill>
              </a:rPr>
              <a:t> subit des </a:t>
            </a:r>
            <a:r>
              <a:rPr lang="fr-FR" sz="1600" b="1" dirty="0">
                <a:solidFill>
                  <a:schemeClr val="tx1">
                    <a:alpha val="80000"/>
                  </a:schemeClr>
                </a:solidFill>
              </a:rPr>
              <a:t>violences sexuelles</a:t>
            </a:r>
            <a:r>
              <a:rPr lang="fr-FR" sz="1600" dirty="0">
                <a:solidFill>
                  <a:schemeClr val="tx1">
                    <a:alpha val="80000"/>
                  </a:schemeClr>
                </a:solidFill>
              </a:rPr>
              <a:t> au cours de sa vie.</a:t>
            </a:r>
          </a:p>
          <a:p>
            <a:r>
              <a:rPr lang="fr-FR" sz="1600" dirty="0">
                <a:solidFill>
                  <a:schemeClr val="tx1">
                    <a:alpha val="80000"/>
                  </a:schemeClr>
                </a:solidFill>
              </a:rPr>
              <a:t>Elles sont </a:t>
            </a:r>
            <a:r>
              <a:rPr lang="fr-FR" sz="1600" b="1" dirty="0">
                <a:solidFill>
                  <a:schemeClr val="tx1">
                    <a:alpha val="80000"/>
                  </a:schemeClr>
                </a:solidFill>
              </a:rPr>
              <a:t>2 à 4 fois plus exposées</a:t>
            </a:r>
            <a:r>
              <a:rPr lang="fr-FR" sz="1600" dirty="0">
                <a:solidFill>
                  <a:schemeClr val="tx1">
                    <a:alpha val="80000"/>
                  </a:schemeClr>
                </a:solidFill>
              </a:rPr>
              <a:t> à toutes formes de violence que les femmes valides.</a:t>
            </a:r>
          </a:p>
          <a:p>
            <a:r>
              <a:rPr lang="fr-FR" sz="1600" dirty="0">
                <a:solidFill>
                  <a:schemeClr val="tx1">
                    <a:alpha val="80000"/>
                  </a:schemeClr>
                </a:solidFill>
              </a:rPr>
              <a:t>Elles rencontrent </a:t>
            </a:r>
            <a:r>
              <a:rPr lang="fr-FR" sz="1600" b="1" dirty="0">
                <a:solidFill>
                  <a:schemeClr val="tx1">
                    <a:alpha val="80000"/>
                  </a:schemeClr>
                </a:solidFill>
              </a:rPr>
              <a:t>plus de barrières</a:t>
            </a:r>
            <a:r>
              <a:rPr lang="fr-FR" sz="1600" dirty="0">
                <a:solidFill>
                  <a:schemeClr val="tx1">
                    <a:alpha val="80000"/>
                  </a:schemeClr>
                </a:solidFill>
              </a:rPr>
              <a:t> pour porter plainte.</a:t>
            </a:r>
          </a:p>
          <a:p>
            <a:pPr marL="0" indent="0">
              <a:buNone/>
            </a:pPr>
            <a:r>
              <a:rPr lang="fr-FR" sz="1600" b="1" dirty="0">
                <a:solidFill>
                  <a:schemeClr val="tx1">
                    <a:alpha val="80000"/>
                  </a:schemeClr>
                </a:solidFill>
              </a:rPr>
              <a:t>🔹 Hommes sans situation de handicap</a:t>
            </a:r>
          </a:p>
          <a:p>
            <a:r>
              <a:rPr lang="fr-FR" sz="1600" dirty="0">
                <a:solidFill>
                  <a:schemeClr val="tx1">
                    <a:alpha val="80000"/>
                  </a:schemeClr>
                </a:solidFill>
              </a:rPr>
              <a:t>Environ </a:t>
            </a:r>
            <a:r>
              <a:rPr lang="fr-FR" sz="1600" b="1" dirty="0">
                <a:solidFill>
                  <a:schemeClr val="tx1">
                    <a:alpha val="80000"/>
                  </a:schemeClr>
                </a:solidFill>
              </a:rPr>
              <a:t>15 % des victimes de violences conjugales</a:t>
            </a:r>
            <a:r>
              <a:rPr lang="fr-FR" sz="1600" dirty="0">
                <a:solidFill>
                  <a:schemeClr val="tx1">
                    <a:alpha val="80000"/>
                  </a:schemeClr>
                </a:solidFill>
              </a:rPr>
              <a:t> sont des hommes.</a:t>
            </a:r>
          </a:p>
          <a:p>
            <a:r>
              <a:rPr lang="fr-FR" sz="1600" dirty="0">
                <a:solidFill>
                  <a:schemeClr val="tx1">
                    <a:alpha val="80000"/>
                  </a:schemeClr>
                </a:solidFill>
              </a:rPr>
              <a:t>1 homme sur 6 a été victime de violences conjugales (physiques, psychologiques…).</a:t>
            </a:r>
          </a:p>
          <a:p>
            <a:r>
              <a:rPr lang="fr-FR" sz="1600" dirty="0">
                <a:solidFill>
                  <a:schemeClr val="tx1">
                    <a:alpha val="80000"/>
                  </a:schemeClr>
                </a:solidFill>
              </a:rPr>
              <a:t>Les violences sexuelles existent aussi chez les hommes, mais sont souvent </a:t>
            </a:r>
            <a:r>
              <a:rPr lang="fr-FR" sz="1600" b="1" dirty="0">
                <a:solidFill>
                  <a:schemeClr val="tx1">
                    <a:alpha val="80000"/>
                  </a:schemeClr>
                </a:solidFill>
              </a:rPr>
              <a:t>peu reconnues ou tues</a:t>
            </a:r>
            <a:r>
              <a:rPr lang="fr-FR" sz="1600" dirty="0">
                <a:solidFill>
                  <a:schemeClr val="tx1">
                    <a:alpha val="80000"/>
                  </a:schemeClr>
                </a:solidFill>
              </a:rPr>
              <a:t>.</a:t>
            </a:r>
          </a:p>
          <a:p>
            <a:pPr marL="0" indent="0">
              <a:buNone/>
            </a:pPr>
            <a:r>
              <a:rPr lang="fr-FR" sz="1600" b="1" dirty="0">
                <a:solidFill>
                  <a:schemeClr val="tx1">
                    <a:alpha val="80000"/>
                  </a:schemeClr>
                </a:solidFill>
              </a:rPr>
              <a:t>🔹 Hommes en situation de handicap</a:t>
            </a:r>
          </a:p>
          <a:p>
            <a:r>
              <a:rPr lang="fr-FR" sz="1600" b="1" dirty="0">
                <a:solidFill>
                  <a:schemeClr val="tx1">
                    <a:alpha val="80000"/>
                  </a:schemeClr>
                </a:solidFill>
              </a:rPr>
              <a:t>2 à 3 fois plus exposés</a:t>
            </a:r>
            <a:r>
              <a:rPr lang="fr-FR" sz="1600" dirty="0">
                <a:solidFill>
                  <a:schemeClr val="tx1">
                    <a:alpha val="80000"/>
                  </a:schemeClr>
                </a:solidFill>
              </a:rPr>
              <a:t> aux violences que les hommes valides.</a:t>
            </a:r>
          </a:p>
          <a:p>
            <a:r>
              <a:rPr lang="fr-FR" sz="1600" dirty="0">
                <a:solidFill>
                  <a:schemeClr val="tx1">
                    <a:alpha val="80000"/>
                  </a:schemeClr>
                </a:solidFill>
              </a:rPr>
              <a:t>Très peu de chiffres disponibles.</a:t>
            </a:r>
          </a:p>
          <a:p>
            <a:r>
              <a:rPr lang="fr-FR" sz="1600" dirty="0">
                <a:solidFill>
                  <a:schemeClr val="tx1">
                    <a:alpha val="80000"/>
                  </a:schemeClr>
                </a:solidFill>
              </a:rPr>
              <a:t>Souvent </a:t>
            </a:r>
            <a:r>
              <a:rPr lang="fr-FR" sz="1600" b="1" dirty="0">
                <a:solidFill>
                  <a:schemeClr val="tx1">
                    <a:alpha val="80000"/>
                  </a:schemeClr>
                </a:solidFill>
              </a:rPr>
              <a:t>moins crus, moins protégés, moins soutenus</a:t>
            </a:r>
            <a:r>
              <a:rPr lang="fr-FR" sz="1600" dirty="0">
                <a:solidFill>
                  <a:schemeClr val="tx1">
                    <a:alpha val="80000"/>
                  </a:schemeClr>
                </a:solidFill>
              </a:rPr>
              <a:t>.</a:t>
            </a:r>
          </a:p>
          <a:p>
            <a:endParaRPr lang="fr-FR" sz="1300" dirty="0">
              <a:solidFill>
                <a:schemeClr val="tx1">
                  <a:alpha val="80000"/>
                </a:schemeClr>
              </a:solidFill>
            </a:endParaRPr>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76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B8B79B-0C6E-ADEA-1EC3-1E4EEA10E7B3}"/>
            </a:ext>
          </a:extLst>
        </p:cNvPr>
        <p:cNvGrpSpPr/>
        <p:nvPr/>
      </p:nvGrpSpPr>
      <p:grpSpPr>
        <a:xfrm>
          <a:off x="0" y="0"/>
          <a:ext cx="0" cy="0"/>
          <a:chOff x="0" y="0"/>
          <a:chExt cx="0" cy="0"/>
        </a:xfrm>
      </p:grpSpPr>
      <p:pic>
        <p:nvPicPr>
          <p:cNvPr id="4" name="Picture 3" descr="Points d’interrogation de couleurs différentes">
            <a:extLst>
              <a:ext uri="{FF2B5EF4-FFF2-40B4-BE49-F238E27FC236}">
                <a16:creationId xmlns:a16="http://schemas.microsoft.com/office/drawing/2014/main" id="{62585B2C-254A-D67C-E0F2-B6EC5168476E}"/>
              </a:ext>
            </a:extLst>
          </p:cNvPr>
          <p:cNvPicPr>
            <a:picLocks noChangeAspect="1"/>
          </p:cNvPicPr>
          <p:nvPr/>
        </p:nvPicPr>
        <p:blipFill>
          <a:blip r:embed="rId2"/>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45FCC47D-73E4-44A5-C3DA-80D9C80DAAD5}"/>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a:solidFill>
                  <a:schemeClr val="tx1">
                    <a:lumMod val="85000"/>
                    <a:lumOff val="15000"/>
                  </a:schemeClr>
                </a:solidFill>
                <a:latin typeface="+mj-lt"/>
                <a:ea typeface="+mj-ea"/>
                <a:cs typeface="+mj-cs"/>
              </a:rPr>
              <a:t>Sexualité de quoi. Parle t’on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534775"/>
      </p:ext>
    </p:extLst>
  </p:cSld>
  <p:clrMapOvr>
    <a:masterClrMapping/>
  </p:clrMapOvr>
</p:sld>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Override1.xml><?xml version="1.0" encoding="utf-8"?>
<a:themeOverride xmlns:a="http://schemas.openxmlformats.org/drawingml/2006/main">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2124</TotalTime>
  <Words>1639</Words>
  <Application>Microsoft Macintosh PowerPoint</Application>
  <PresentationFormat>Grand écran</PresentationFormat>
  <Paragraphs>104</Paragraphs>
  <Slides>29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Calibri Light</vt:lpstr>
      <vt:lpstr>Thème Office 2013 – 2022</vt:lpstr>
      <vt:lpstr>Présentation du CRIPS</vt:lpstr>
      <vt:lpstr>Présentation PowerPoint</vt:lpstr>
      <vt:lpstr>Cadre de confiance pour prendre la parole</vt:lpstr>
      <vt:lpstr>Pourquoi c’est important d’en parler ? </vt:lpstr>
      <vt:lpstr>Infos sur les violences – chiffres</vt:lpstr>
      <vt:lpstr>1. Parmi les victimes de violences conjugales, quelle part sont des femmes ? </vt:lpstr>
      <vt:lpstr>Réponse C</vt:lpstr>
      <vt:lpstr>Infos récap</vt:lpstr>
      <vt:lpstr>Présentation PowerPoint</vt:lpstr>
      <vt:lpstr>Les champs de la sexualité</vt:lpstr>
      <vt:lpstr>Présentation PowerPoint</vt:lpstr>
      <vt:lpstr>Présentation PowerPoint</vt:lpstr>
      <vt:lpstr>Présentation PowerPoint</vt:lpstr>
      <vt:lpstr>Présentation PowerPoint</vt:lpstr>
      <vt:lpstr>Présentation PowerPoint</vt:lpstr>
      <vt:lpstr>Présentation PowerPoint</vt:lpstr>
      <vt:lpstr>Des textes de références</vt:lpstr>
      <vt:lpstr>VIDEO 1</vt:lpstr>
      <vt:lpstr>Questions / Débats</vt:lpstr>
      <vt:lpstr>Et le consentement ?</vt:lpstr>
      <vt:lpstr>Le consentement peut-il être biaiser ou fausser ?  </vt:lpstr>
      <vt:lpstr>VIDEO 2</vt:lpstr>
      <vt:lpstr>Présentation PowerPoint</vt:lpstr>
      <vt:lpstr>S’il reste encore du temps : JOUONS</vt:lpstr>
      <vt:lpstr>Présentation PowerPoint</vt:lpstr>
      <vt:lpstr>Professionnels ressources</vt:lpstr>
      <vt:lpstr>Lieux ressources</vt:lpstr>
      <vt:lpstr>Outils Ressources (ouvrir liste)</vt:lpstr>
      <vt:lpstr>⚖️ Combien de plaintes aboutissent à une condamnation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dc:creator>
  <cp:lastModifiedBy>Office</cp:lastModifiedBy>
  <cp:revision>41</cp:revision>
  <dcterms:created xsi:type="dcterms:W3CDTF">2025-05-15T20:24:11Z</dcterms:created>
  <dcterms:modified xsi:type="dcterms:W3CDTF">2025-05-27T05:56:35Z</dcterms:modified>
</cp:coreProperties>
</file>