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79" r:id="rId4"/>
    <p:sldId id="328" r:id="rId5"/>
    <p:sldId id="334" r:id="rId6"/>
    <p:sldId id="280" r:id="rId7"/>
    <p:sldId id="345" r:id="rId8"/>
    <p:sldId id="341" r:id="rId9"/>
    <p:sldId id="344" r:id="rId10"/>
    <p:sldId id="34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Feuil1!$E$21</c:f>
              <c:strCache>
                <c:ptCount val="1"/>
                <c:pt idx="0">
                  <c:v>Nb d'interventions maintenance SL</c:v>
                </c:pt>
              </c:strCache>
            </c:strRef>
          </c:tx>
          <c:dLbls>
            <c:dLbl>
              <c:idx val="0"/>
              <c:layout>
                <c:manualLayout>
                  <c:x val="1.3888888888888892E-2"/>
                  <c:y val="-0.1851851851851852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0A-4466-81DF-65CE2A959C9A}"/>
                </c:ext>
              </c:extLst>
            </c:dLbl>
            <c:dLbl>
              <c:idx val="1"/>
              <c:layout>
                <c:manualLayout>
                  <c:x val="1.1111111111111115E-2"/>
                  <c:y val="-0.1944444444444445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0A-4466-81DF-65CE2A959C9A}"/>
                </c:ext>
              </c:extLst>
            </c:dLbl>
            <c:dLbl>
              <c:idx val="2"/>
              <c:layout>
                <c:manualLayout>
                  <c:x val="1.3888888888888892E-2"/>
                  <c:y val="-0.21759259259259264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0A-4466-81DF-65CE2A959C9A}"/>
                </c:ext>
              </c:extLst>
            </c:dLbl>
            <c:dLbl>
              <c:idx val="3"/>
              <c:layout>
                <c:manualLayout>
                  <c:x val="1.1111111111111115E-2"/>
                  <c:y val="-0.2222222222222222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0A-4466-81DF-65CE2A959C9A}"/>
                </c:ext>
              </c:extLst>
            </c:dLbl>
            <c:dLbl>
              <c:idx val="4"/>
              <c:layout>
                <c:manualLayout>
                  <c:x val="5.5555555555555558E-3"/>
                  <c:y val="-0.2638888888888890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0A-4466-81DF-65CE2A959C9A}"/>
                </c:ext>
              </c:extLst>
            </c:dLbl>
            <c:dLbl>
              <c:idx val="5"/>
              <c:layout>
                <c:manualLayout>
                  <c:x val="8.333333333333335E-3"/>
                  <c:y val="-0.2962962962962962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0A-4466-81DF-65CE2A959C9A}"/>
                </c:ext>
              </c:extLst>
            </c:dLbl>
            <c:dLbl>
              <c:idx val="6"/>
              <c:layout>
                <c:manualLayout>
                  <c:x val="1.666666666666667E-2"/>
                  <c:y val="-0.3425925925925925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0A-4466-81DF-65CE2A959C9A}"/>
                </c:ext>
              </c:extLst>
            </c:dLbl>
            <c:dLbl>
              <c:idx val="7"/>
              <c:layout>
                <c:manualLayout>
                  <c:x val="1.0906612133605999E-2"/>
                  <c:y val="-0.3379629629629630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0A-4466-81DF-65CE2A959C9A}"/>
                </c:ext>
              </c:extLst>
            </c:dLbl>
            <c:dLbl>
              <c:idx val="8"/>
              <c:layout>
                <c:manualLayout>
                  <c:x val="2.7266530334015002E-3"/>
                  <c:y val="-0.3657407407407408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0A-4466-81DF-65CE2A959C9A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Feuil1!$E$25:$E$33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Feuil1!$F$25:$F$33</c:f>
              <c:numCache>
                <c:formatCode>General</c:formatCode>
                <c:ptCount val="9"/>
                <c:pt idx="0">
                  <c:v>312</c:v>
                </c:pt>
                <c:pt idx="1">
                  <c:v>337</c:v>
                </c:pt>
                <c:pt idx="2">
                  <c:v>435</c:v>
                </c:pt>
                <c:pt idx="3">
                  <c:v>408</c:v>
                </c:pt>
                <c:pt idx="4">
                  <c:v>496</c:v>
                </c:pt>
                <c:pt idx="5">
                  <c:v>600</c:v>
                </c:pt>
                <c:pt idx="6">
                  <c:v>724</c:v>
                </c:pt>
                <c:pt idx="7">
                  <c:v>920</c:v>
                </c:pt>
                <c:pt idx="8">
                  <c:v>1200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60A-4466-81DF-65CE2A959C9A}"/>
            </c:ext>
          </c:extLst>
        </c:ser>
        <c:dLbls/>
        <c:shape val="box"/>
        <c:axId val="89269376"/>
        <c:axId val="89270912"/>
        <c:axId val="0"/>
      </c:bar3DChart>
      <c:catAx>
        <c:axId val="89269376"/>
        <c:scaling>
          <c:orientation val="minMax"/>
        </c:scaling>
        <c:axPos val="b"/>
        <c:numFmt formatCode="General" sourceLinked="1"/>
        <c:tickLblPos val="nextTo"/>
        <c:crossAx val="89270912"/>
        <c:crosses val="autoZero"/>
        <c:auto val="1"/>
        <c:lblAlgn val="ctr"/>
        <c:lblOffset val="100"/>
      </c:catAx>
      <c:valAx>
        <c:axId val="89270912"/>
        <c:scaling>
          <c:orientation val="minMax"/>
        </c:scaling>
        <c:axPos val="l"/>
        <c:majorGridlines/>
        <c:numFmt formatCode="General" sourceLinked="1"/>
        <c:tickLblPos val="nextTo"/>
        <c:crossAx val="89269376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742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08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717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16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3280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9644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51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256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709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818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606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AFE0E-6857-414B-A2AE-2BBBE97E167E}" type="datetimeFigureOut">
              <a:rPr lang="fr-FR" smtClean="0"/>
              <a:pPr/>
              <a:t>05/04/2019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296A-BA77-47D8-BB5B-EEFD2B4A9D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071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7200" dirty="0">
                <a:solidFill>
                  <a:srgbClr val="FF0000"/>
                </a:solidFill>
              </a:rPr>
              <a:t/>
            </a:r>
            <a:br>
              <a:rPr lang="fr-FR" sz="7200" dirty="0">
                <a:solidFill>
                  <a:srgbClr val="FF0000"/>
                </a:solidFill>
              </a:rPr>
            </a:br>
            <a:r>
              <a:rPr lang="fr-FR" sz="7200" dirty="0">
                <a:solidFill>
                  <a:srgbClr val="FF0000"/>
                </a:solidFill>
              </a:rPr>
              <a:t>CROIRE AUX HABILITES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sz="4000" dirty="0">
              <a:solidFill>
                <a:srgbClr val="0070C0"/>
              </a:solidFill>
            </a:endParaRPr>
          </a:p>
          <a:p>
            <a:endParaRPr lang="fr-FR" sz="4000" dirty="0">
              <a:solidFill>
                <a:srgbClr val="0070C0"/>
              </a:solidFill>
            </a:endParaRPr>
          </a:p>
          <a:p>
            <a:endParaRPr lang="fr-FR" sz="4000" dirty="0">
              <a:solidFill>
                <a:srgbClr val="0070C0"/>
              </a:solidFill>
            </a:endParaRPr>
          </a:p>
          <a:p>
            <a:r>
              <a:rPr lang="fr-FR" sz="4000" dirty="0">
                <a:solidFill>
                  <a:srgbClr val="0070C0"/>
                </a:solidFill>
              </a:rPr>
              <a:t>28 mars 2019</a:t>
            </a:r>
          </a:p>
        </p:txBody>
      </p:sp>
      <p:pic>
        <p:nvPicPr>
          <p:cNvPr id="4" name="Picture 2" descr="Logo la cle╠ü_couleur_Plan de travail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-689012"/>
            <a:ext cx="381642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9418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5217E7A-FBBD-433E-A8DC-CD347495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8EFDBD6-6CE6-42BF-9499-EB02F0D3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Merci pour votre attention!</a:t>
            </a:r>
          </a:p>
        </p:txBody>
      </p:sp>
      <p:pic>
        <p:nvPicPr>
          <p:cNvPr id="4" name="Picture 2" descr="Logo la cle╠ü_couleur_Plan de travail 1">
            <a:extLst>
              <a:ext uri="{FF2B5EF4-FFF2-40B4-BE49-F238E27FC236}">
                <a16:creationId xmlns:a16="http://schemas.microsoft.com/office/drawing/2014/main" xmlns="" id="{1975B7D7-53DC-499E-A436-7890756A6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5162"/>
            <a:ext cx="2270076" cy="227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926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772400" cy="755799"/>
          </a:xfrm>
        </p:spPr>
        <p:txBody>
          <a:bodyPr>
            <a:normAutofit/>
          </a:bodyPr>
          <a:lstStyle/>
          <a:p>
            <a:pPr algn="r"/>
            <a:endParaRPr lang="fr-FR" sz="1200" b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5577" y="404664"/>
            <a:ext cx="7739136" cy="4392488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</a:rPr>
              <a:t>Accéder, se maintenir, vivre et s’investir dans un habitat pour des personnes en souffrance psychique est un processus qui nécessite une énorme énergie psychique.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7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fr-FR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fr-FR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SERVICE LOGEMENT</a:t>
            </a:r>
          </a:p>
          <a:p>
            <a:pPr algn="ctr"/>
            <a:endParaRPr lang="fr-FR" dirty="0"/>
          </a:p>
        </p:txBody>
      </p:sp>
      <p:pic>
        <p:nvPicPr>
          <p:cNvPr id="4098" name="Picture 2" descr="Logo la cle╠ü_couleur_Plan de travail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9637" y="620688"/>
            <a:ext cx="2798267" cy="279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3371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 de Logement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/>
              <a:t>Logement Individuel</a:t>
            </a:r>
          </a:p>
          <a:p>
            <a:pPr algn="ctr"/>
            <a:r>
              <a:rPr lang="fr-FR" sz="4400" dirty="0"/>
              <a:t>Logement Collectif</a:t>
            </a:r>
          </a:p>
          <a:p>
            <a:pPr algn="ctr"/>
            <a:r>
              <a:rPr lang="fr-FR" sz="4400" dirty="0"/>
              <a:t>Logement collectif renforcé</a:t>
            </a:r>
          </a:p>
          <a:p>
            <a:pPr algn="ctr"/>
            <a:r>
              <a:rPr lang="fr-FR" sz="4400" dirty="0"/>
              <a:t>Résidence Le Relais</a:t>
            </a:r>
          </a:p>
        </p:txBody>
      </p:sp>
      <p:pic>
        <p:nvPicPr>
          <p:cNvPr id="4" name="Picture 2" descr="C:\Users\philippe\Pictures\LOGO C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37738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5037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polymainteniciens</a:t>
            </a:r>
            <a:br>
              <a:rPr lang="fr-FR" dirty="0"/>
            </a:br>
            <a:r>
              <a:rPr lang="fr-FR" dirty="0"/>
              <a:t>MAINTENANCE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2000" u="sng" dirty="0"/>
              <a:t>Entretien des parties extérieures</a:t>
            </a:r>
          </a:p>
          <a:p>
            <a:r>
              <a:rPr lang="fr-FR" sz="1600" dirty="0"/>
              <a:t>Jardins, auvent, terrasse, gouttières</a:t>
            </a:r>
          </a:p>
          <a:p>
            <a:r>
              <a:rPr lang="fr-FR" sz="2000" u="sng" dirty="0"/>
              <a:t>Ouvertures</a:t>
            </a:r>
          </a:p>
          <a:p>
            <a:r>
              <a:rPr lang="fr-FR" sz="1600" dirty="0"/>
              <a:t>Graissage portes fenêtres rideaux volets serrures, vitrages, </a:t>
            </a:r>
          </a:p>
          <a:p>
            <a:r>
              <a:rPr lang="fr-FR" sz="2000" u="sng" dirty="0"/>
              <a:t>Réfection des parties intérieures</a:t>
            </a:r>
          </a:p>
          <a:p>
            <a:r>
              <a:rPr lang="fr-FR" sz="1600" dirty="0"/>
              <a:t>Peinture, sol, placard</a:t>
            </a:r>
          </a:p>
          <a:p>
            <a:r>
              <a:rPr lang="fr-FR" sz="2000" u="sng" dirty="0"/>
              <a:t>Plomberie</a:t>
            </a:r>
            <a:r>
              <a:rPr lang="fr-FR" sz="1600" u="sng" dirty="0"/>
              <a:t>, </a:t>
            </a:r>
            <a:r>
              <a:rPr lang="fr-FR" sz="1600" dirty="0"/>
              <a:t>débouchage, robinetterie</a:t>
            </a:r>
            <a:endParaRPr lang="fr-FR" sz="1600" u="sng" dirty="0"/>
          </a:p>
          <a:p>
            <a:r>
              <a:rPr lang="fr-FR" sz="2000" u="sng" dirty="0"/>
              <a:t>Electricité</a:t>
            </a:r>
          </a:p>
          <a:p>
            <a:r>
              <a:rPr lang="fr-FR" sz="2000" u="sng" dirty="0"/>
              <a:t>N’est pas compris</a:t>
            </a:r>
            <a:r>
              <a:rPr lang="fr-FR" sz="2000" dirty="0"/>
              <a:t>: </a:t>
            </a:r>
            <a:r>
              <a:rPr lang="fr-FR" sz="1600" dirty="0"/>
              <a:t>le nettoyage, les réparations après dégradations, les travaux personnels d’installation et les travaux à la charge du propriétaire.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26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fr-FR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SAMSAH</a:t>
            </a:r>
          </a:p>
          <a:p>
            <a:r>
              <a:rPr lang="fr-FR" sz="2400" dirty="0"/>
              <a:t>55 places mais plafond de 62 accompagnements</a:t>
            </a:r>
          </a:p>
          <a:p>
            <a:r>
              <a:rPr lang="fr-FR" sz="2400" dirty="0"/>
              <a:t>1 an renouvelable 1 fois</a:t>
            </a:r>
          </a:p>
          <a:p>
            <a:endParaRPr lang="fr-FR" sz="2400" dirty="0"/>
          </a:p>
          <a:p>
            <a:r>
              <a:rPr lang="fr-FR" sz="2400" dirty="0"/>
              <a:t>Ne nous rendons pas indispensable!</a:t>
            </a:r>
          </a:p>
          <a:p>
            <a:endParaRPr lang="fr-FR" dirty="0"/>
          </a:p>
        </p:txBody>
      </p:sp>
      <p:pic>
        <p:nvPicPr>
          <p:cNvPr id="6146" name="Picture 2" descr="Logo la cle╠ü_couleur_Plan de travail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9637" y="404664"/>
            <a:ext cx="2438227" cy="243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2135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D1EADE9-0590-4C4C-B986-D625D312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F7B0682-7DFF-4962-BC8C-ADC08F1B9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fr-FR" sz="4000" dirty="0">
                <a:solidFill>
                  <a:srgbClr val="00B050"/>
                </a:solidFill>
              </a:rPr>
              <a:t>Service d’Aide à Domicile Spécialisé</a:t>
            </a:r>
          </a:p>
          <a:p>
            <a:endParaRPr lang="fr-FR" dirty="0"/>
          </a:p>
          <a:p>
            <a:r>
              <a:rPr lang="fr-FR" sz="2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Les professionnels sont encadrés conseillés et guidés par un psychiatre, une psychologue et une cheffe de service expérimentée ainsi que par tous les professionnels aguerris de l’Association La Clé</a:t>
            </a:r>
            <a:endParaRPr lang="fr-FR" sz="2000" dirty="0"/>
          </a:p>
          <a:p>
            <a:endParaRPr lang="fr-FR" dirty="0"/>
          </a:p>
        </p:txBody>
      </p:sp>
      <p:pic>
        <p:nvPicPr>
          <p:cNvPr id="4" name="Picture 2" descr="Logo la cle╠ü_couleur_Plan de travail 1">
            <a:extLst>
              <a:ext uri="{FF2B5EF4-FFF2-40B4-BE49-F238E27FC236}">
                <a16:creationId xmlns:a16="http://schemas.microsoft.com/office/drawing/2014/main" xmlns="" id="{B13ECD10-C82E-4FAB-87BA-CAA96BCA5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661" y="0"/>
            <a:ext cx="2438227" cy="243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43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sz="6600" u="sng" dirty="0">
                <a:solidFill>
                  <a:srgbClr val="FFC000"/>
                </a:solidFill>
              </a:rPr>
              <a:t>Les GEMs </a:t>
            </a:r>
          </a:p>
          <a:p>
            <a:pPr algn="ctr"/>
            <a:r>
              <a:rPr lang="fr-FR" sz="4400" dirty="0">
                <a:solidFill>
                  <a:srgbClr val="FFC000"/>
                </a:solidFill>
              </a:rPr>
              <a:t>Parrain Canteleu UNAFAM</a:t>
            </a:r>
          </a:p>
          <a:p>
            <a:pPr algn="ctr"/>
            <a:r>
              <a:rPr lang="fr-FR" sz="4400" dirty="0">
                <a:solidFill>
                  <a:srgbClr val="FFC000"/>
                </a:solidFill>
              </a:rPr>
              <a:t>Parrain Yvetot La Sève</a:t>
            </a:r>
          </a:p>
          <a:p>
            <a:pPr algn="ctr"/>
            <a:r>
              <a:rPr lang="fr-FR" sz="4400" dirty="0">
                <a:solidFill>
                  <a:srgbClr val="FFC000"/>
                </a:solidFill>
              </a:rPr>
              <a:t>CO-Parrains Elbeuf création en cours</a:t>
            </a:r>
          </a:p>
        </p:txBody>
      </p:sp>
      <p:pic>
        <p:nvPicPr>
          <p:cNvPr id="4" name="Picture 2" descr="Logo la cle╠ü_couleur_Plan de travail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9637" y="404664"/>
            <a:ext cx="2438227" cy="243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7787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/>
              <a:t>6 modules       </a:t>
            </a:r>
            <a:r>
              <a:rPr lang="fr-FR" sz="3200" dirty="0">
                <a:solidFill>
                  <a:srgbClr val="7030A0"/>
                </a:solidFill>
              </a:rPr>
              <a:t>Service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Module 1 – L’organisation des secteurs médico-sociaux et l’intervention à domicile	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Module 2 – Initiation à la psychopathologie adulte	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Module 3 – Les addictions	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Module 4 – Savoir-faire et Savoir-être	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Module 5 – Aide à la prise en charge au quotidien 	</a:t>
            </a:r>
          </a:p>
          <a:p>
            <a:r>
              <a:rPr lang="fr-FR" dirty="0"/>
              <a:t>Analyse des pratiques professionnelles	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Module 6 – Les Habilités…</a:t>
            </a:r>
          </a:p>
        </p:txBody>
      </p:sp>
      <p:pic>
        <p:nvPicPr>
          <p:cNvPr id="4" name="Picture 2" descr="Logo la cle╠ü_couleur_Plan de travail 1">
            <a:extLst>
              <a:ext uri="{FF2B5EF4-FFF2-40B4-BE49-F238E27FC236}">
                <a16:creationId xmlns:a16="http://schemas.microsoft.com/office/drawing/2014/main" xmlns="" id="{A0883D0C-54E0-433A-9ECE-7DCA5BB64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-19225"/>
            <a:ext cx="1502123" cy="150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822859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</TotalTime>
  <Words>209</Words>
  <Application>Microsoft Office PowerPoint</Application>
  <PresentationFormat>Affichage à l'écran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CROIRE AUX HABILITES</vt:lpstr>
      <vt:lpstr>Diapositive 2</vt:lpstr>
      <vt:lpstr>Diapositive 3</vt:lpstr>
      <vt:lpstr>Type de Logement</vt:lpstr>
      <vt:lpstr>Les polymainteniciens MAINTENANCE</vt:lpstr>
      <vt:lpstr>Diapositive 6</vt:lpstr>
      <vt:lpstr>Diapositive 7</vt:lpstr>
      <vt:lpstr>Diapositive 8</vt:lpstr>
      <vt:lpstr>6 modules       Service Formation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Clé</dc:title>
  <dc:creator>Philippe Lefebvre</dc:creator>
  <cp:lastModifiedBy>stagecom</cp:lastModifiedBy>
  <cp:revision>52</cp:revision>
  <dcterms:created xsi:type="dcterms:W3CDTF">2014-04-02T07:42:50Z</dcterms:created>
  <dcterms:modified xsi:type="dcterms:W3CDTF">2019-04-05T13:50:10Z</dcterms:modified>
</cp:coreProperties>
</file>